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6"/>
  </p:notesMasterIdLst>
  <p:sldIdLst>
    <p:sldId id="278" r:id="rId2"/>
    <p:sldId id="275" r:id="rId3"/>
    <p:sldId id="289" r:id="rId4"/>
    <p:sldId id="259" r:id="rId5"/>
    <p:sldId id="290" r:id="rId6"/>
    <p:sldId id="294" r:id="rId7"/>
    <p:sldId id="306" r:id="rId8"/>
    <p:sldId id="292" r:id="rId9"/>
    <p:sldId id="261" r:id="rId10"/>
    <p:sldId id="263" r:id="rId11"/>
    <p:sldId id="270" r:id="rId12"/>
    <p:sldId id="296" r:id="rId13"/>
    <p:sldId id="283" r:id="rId14"/>
    <p:sldId id="297" r:id="rId15"/>
    <p:sldId id="276" r:id="rId16"/>
    <p:sldId id="298" r:id="rId17"/>
    <p:sldId id="279" r:id="rId18"/>
    <p:sldId id="299" r:id="rId19"/>
    <p:sldId id="280" r:id="rId20"/>
    <p:sldId id="300" r:id="rId21"/>
    <p:sldId id="277" r:id="rId22"/>
    <p:sldId id="301" r:id="rId23"/>
    <p:sldId id="281" r:id="rId24"/>
    <p:sldId id="302" r:id="rId25"/>
    <p:sldId id="282" r:id="rId26"/>
    <p:sldId id="303" r:id="rId27"/>
    <p:sldId id="284" r:id="rId28"/>
    <p:sldId id="304" r:id="rId29"/>
    <p:sldId id="285" r:id="rId30"/>
    <p:sldId id="305" r:id="rId31"/>
    <p:sldId id="295" r:id="rId32"/>
    <p:sldId id="264" r:id="rId33"/>
    <p:sldId id="258"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Jolley" initials="DJ" lastIdx="1" clrIdx="0">
    <p:extLst>
      <p:ext uri="{19B8F6BF-5375-455C-9EA6-DF929625EA0E}">
        <p15:presenceInfo xmlns:p15="http://schemas.microsoft.com/office/powerpoint/2012/main" userId="S::daniel.r.jolley_northumbria.ac.uk#ext#@gla.onmicrosoft.com::ff3d0ea7-c639-45dc-9d98-7d8f553de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9C9C2-FE6A-4577-B07C-D7AF68775D49}" v="8" dt="2021-08-02T09:56:15.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autoAdjust="0"/>
  </p:normalViewPr>
  <p:slideViewPr>
    <p:cSldViewPr snapToGrid="0">
      <p:cViewPr varScale="1">
        <p:scale>
          <a:sx n="125" d="100"/>
          <a:sy n="125"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DEFDB-3FF6-4D62-A4EE-55D6AA385B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92251BA-4FF2-4D25-8A35-0F109DF8C09C}">
      <dgm:prSet/>
      <dgm:spPr/>
      <dgm:t>
        <a:bodyPr/>
        <a:lstStyle/>
        <a:p>
          <a:r>
            <a:rPr lang="en-GB" dirty="0"/>
            <a:t>Project Real is a programme which has been designed by young people, influencers, teachers and university academics.</a:t>
          </a:r>
          <a:endParaRPr lang="en-US" dirty="0"/>
        </a:p>
      </dgm:t>
    </dgm:pt>
    <dgm:pt modelId="{F0332496-6FFF-4FCB-8A6D-3C838F0AE851}" type="parTrans" cxnId="{7BB230E0-6597-4907-9B32-08E5D0C01798}">
      <dgm:prSet/>
      <dgm:spPr/>
      <dgm:t>
        <a:bodyPr/>
        <a:lstStyle/>
        <a:p>
          <a:endParaRPr lang="en-US"/>
        </a:p>
      </dgm:t>
    </dgm:pt>
    <dgm:pt modelId="{3355814A-DFA4-4F02-AB30-497A90524994}" type="sibTrans" cxnId="{7BB230E0-6597-4907-9B32-08E5D0C01798}">
      <dgm:prSet/>
      <dgm:spPr/>
      <dgm:t>
        <a:bodyPr/>
        <a:lstStyle/>
        <a:p>
          <a:endParaRPr lang="en-US"/>
        </a:p>
      </dgm:t>
    </dgm:pt>
    <dgm:pt modelId="{E5DB5BF4-8A30-45F4-8DD3-7495883483B0}">
      <dgm:prSet/>
      <dgm:spPr/>
      <dgm:t>
        <a:bodyPr/>
        <a:lstStyle/>
        <a:p>
          <a:r>
            <a:rPr lang="en-GB" dirty="0"/>
            <a:t>It aims to help you to recognise fake news including fake news, photos, videos and conspiracy theories.</a:t>
          </a:r>
          <a:endParaRPr lang="en-US" dirty="0"/>
        </a:p>
      </dgm:t>
    </dgm:pt>
    <dgm:pt modelId="{BC0A348A-D3A4-4334-B003-BEED1B8C064F}" type="parTrans" cxnId="{4F4CB4C4-D337-4ED3-AE79-3A6233D99B7C}">
      <dgm:prSet/>
      <dgm:spPr/>
      <dgm:t>
        <a:bodyPr/>
        <a:lstStyle/>
        <a:p>
          <a:endParaRPr lang="en-US"/>
        </a:p>
      </dgm:t>
    </dgm:pt>
    <dgm:pt modelId="{8A6B1F38-D306-429D-B739-FF326871AFED}" type="sibTrans" cxnId="{4F4CB4C4-D337-4ED3-AE79-3A6233D99B7C}">
      <dgm:prSet/>
      <dgm:spPr/>
      <dgm:t>
        <a:bodyPr/>
        <a:lstStyle/>
        <a:p>
          <a:endParaRPr lang="en-US"/>
        </a:p>
      </dgm:t>
    </dgm:pt>
    <dgm:pt modelId="{C6B8C6EA-A5E8-4BE4-B7AB-74315D4EF9FC}" type="pres">
      <dgm:prSet presAssocID="{9FBDEFDB-3FF6-4D62-A4EE-55D6AA385BF8}" presName="linear" presStyleCnt="0">
        <dgm:presLayoutVars>
          <dgm:animLvl val="lvl"/>
          <dgm:resizeHandles val="exact"/>
        </dgm:presLayoutVars>
      </dgm:prSet>
      <dgm:spPr/>
    </dgm:pt>
    <dgm:pt modelId="{170FB050-16C4-4376-9CDA-41A4FDAF1D2D}" type="pres">
      <dgm:prSet presAssocID="{E92251BA-4FF2-4D25-8A35-0F109DF8C09C}" presName="parentText" presStyleLbl="node1" presStyleIdx="0" presStyleCnt="2">
        <dgm:presLayoutVars>
          <dgm:chMax val="0"/>
          <dgm:bulletEnabled val="1"/>
        </dgm:presLayoutVars>
      </dgm:prSet>
      <dgm:spPr/>
    </dgm:pt>
    <dgm:pt modelId="{57235A73-7D43-431B-B7E7-9473FD0F1782}" type="pres">
      <dgm:prSet presAssocID="{3355814A-DFA4-4F02-AB30-497A90524994}" presName="spacer" presStyleCnt="0"/>
      <dgm:spPr/>
    </dgm:pt>
    <dgm:pt modelId="{AC0E6D15-3DD9-4E45-8667-FCDD63FC04B1}" type="pres">
      <dgm:prSet presAssocID="{E5DB5BF4-8A30-45F4-8DD3-7495883483B0}" presName="parentText" presStyleLbl="node1" presStyleIdx="1" presStyleCnt="2">
        <dgm:presLayoutVars>
          <dgm:chMax val="0"/>
          <dgm:bulletEnabled val="1"/>
        </dgm:presLayoutVars>
      </dgm:prSet>
      <dgm:spPr/>
    </dgm:pt>
  </dgm:ptLst>
  <dgm:cxnLst>
    <dgm:cxn modelId="{02782E47-5596-4B32-B7DA-7DE8DC5BB183}" type="presOf" srcId="{E5DB5BF4-8A30-45F4-8DD3-7495883483B0}" destId="{AC0E6D15-3DD9-4E45-8667-FCDD63FC04B1}" srcOrd="0" destOrd="0" presId="urn:microsoft.com/office/officeart/2005/8/layout/vList2"/>
    <dgm:cxn modelId="{AF214659-C98B-4F26-A3D2-B295E476DB99}" type="presOf" srcId="{9FBDEFDB-3FF6-4D62-A4EE-55D6AA385BF8}" destId="{C6B8C6EA-A5E8-4BE4-B7AB-74315D4EF9FC}" srcOrd="0" destOrd="0" presId="urn:microsoft.com/office/officeart/2005/8/layout/vList2"/>
    <dgm:cxn modelId="{D423975B-9A34-4670-95D7-1A3E0E75E4D6}" type="presOf" srcId="{E92251BA-4FF2-4D25-8A35-0F109DF8C09C}" destId="{170FB050-16C4-4376-9CDA-41A4FDAF1D2D}" srcOrd="0" destOrd="0" presId="urn:microsoft.com/office/officeart/2005/8/layout/vList2"/>
    <dgm:cxn modelId="{4F4CB4C4-D337-4ED3-AE79-3A6233D99B7C}" srcId="{9FBDEFDB-3FF6-4D62-A4EE-55D6AA385BF8}" destId="{E5DB5BF4-8A30-45F4-8DD3-7495883483B0}" srcOrd="1" destOrd="0" parTransId="{BC0A348A-D3A4-4334-B003-BEED1B8C064F}" sibTransId="{8A6B1F38-D306-429D-B739-FF326871AFED}"/>
    <dgm:cxn modelId="{7BB230E0-6597-4907-9B32-08E5D0C01798}" srcId="{9FBDEFDB-3FF6-4D62-A4EE-55D6AA385BF8}" destId="{E92251BA-4FF2-4D25-8A35-0F109DF8C09C}" srcOrd="0" destOrd="0" parTransId="{F0332496-6FFF-4FCB-8A6D-3C838F0AE851}" sibTransId="{3355814A-DFA4-4F02-AB30-497A90524994}"/>
    <dgm:cxn modelId="{49E61105-523A-474F-B2AB-02A48CB2C85F}" type="presParOf" srcId="{C6B8C6EA-A5E8-4BE4-B7AB-74315D4EF9FC}" destId="{170FB050-16C4-4376-9CDA-41A4FDAF1D2D}" srcOrd="0" destOrd="0" presId="urn:microsoft.com/office/officeart/2005/8/layout/vList2"/>
    <dgm:cxn modelId="{694F5135-8E13-4C98-A938-7501050E77A5}" type="presParOf" srcId="{C6B8C6EA-A5E8-4BE4-B7AB-74315D4EF9FC}" destId="{57235A73-7D43-431B-B7E7-9473FD0F1782}" srcOrd="1" destOrd="0" presId="urn:microsoft.com/office/officeart/2005/8/layout/vList2"/>
    <dgm:cxn modelId="{3B5D1393-4412-4C04-8F41-E7416FF6B118}" type="presParOf" srcId="{C6B8C6EA-A5E8-4BE4-B7AB-74315D4EF9FC}" destId="{AC0E6D15-3DD9-4E45-8667-FCDD63FC04B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4119E-56BC-4109-974B-F55EBFC0D03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BEFC63-86CA-4301-9378-1E60D3627DBB}">
      <dgm:prSet/>
      <dgm:spPr/>
      <dgm:t>
        <a:bodyPr/>
        <a:lstStyle/>
        <a:p>
          <a:r>
            <a:rPr lang="en-GB" dirty="0"/>
            <a:t> What fake news is </a:t>
          </a:r>
          <a:endParaRPr lang="en-US" dirty="0"/>
        </a:p>
      </dgm:t>
    </dgm:pt>
    <dgm:pt modelId="{BD144ACC-D967-43D5-AEB2-CC27FE2C8A85}" type="parTrans" cxnId="{3C3B65E0-08DD-4699-9A74-BBD7641B2610}">
      <dgm:prSet/>
      <dgm:spPr/>
      <dgm:t>
        <a:bodyPr/>
        <a:lstStyle/>
        <a:p>
          <a:endParaRPr lang="en-US"/>
        </a:p>
      </dgm:t>
    </dgm:pt>
    <dgm:pt modelId="{19ED331B-3C46-45C6-9492-24A63E18B4E7}" type="sibTrans" cxnId="{3C3B65E0-08DD-4699-9A74-BBD7641B2610}">
      <dgm:prSet/>
      <dgm:spPr/>
      <dgm:t>
        <a:bodyPr/>
        <a:lstStyle/>
        <a:p>
          <a:endParaRPr lang="en-US"/>
        </a:p>
      </dgm:t>
    </dgm:pt>
    <dgm:pt modelId="{D0B070FE-EBB3-425E-9DB7-A6EB57F7BC4C}">
      <dgm:prSet/>
      <dgm:spPr/>
      <dgm:t>
        <a:bodyPr/>
        <a:lstStyle/>
        <a:p>
          <a:r>
            <a:rPr lang="en-GB" dirty="0"/>
            <a:t> What the SHARE Checklist is &amp; how to use it </a:t>
          </a:r>
          <a:endParaRPr lang="en-US" dirty="0"/>
        </a:p>
      </dgm:t>
    </dgm:pt>
    <dgm:pt modelId="{C76DF772-5988-4848-A2A2-75BEA5F5E7A4}" type="parTrans" cxnId="{F2CF0931-5A6B-4C7D-ABF7-2CFB11E1510E}">
      <dgm:prSet/>
      <dgm:spPr/>
      <dgm:t>
        <a:bodyPr/>
        <a:lstStyle/>
        <a:p>
          <a:endParaRPr lang="en-US"/>
        </a:p>
      </dgm:t>
    </dgm:pt>
    <dgm:pt modelId="{853E13A7-B494-4CA0-8C62-BAB5E4E447A0}" type="sibTrans" cxnId="{F2CF0931-5A6B-4C7D-ABF7-2CFB11E1510E}">
      <dgm:prSet/>
      <dgm:spPr/>
      <dgm:t>
        <a:bodyPr/>
        <a:lstStyle/>
        <a:p>
          <a:endParaRPr lang="en-US"/>
        </a:p>
      </dgm:t>
    </dgm:pt>
    <dgm:pt modelId="{0F8230C3-38BE-489B-9A3F-96EBBDE02868}" type="pres">
      <dgm:prSet presAssocID="{9CF4119E-56BC-4109-974B-F55EBFC0D038}" presName="linear" presStyleCnt="0">
        <dgm:presLayoutVars>
          <dgm:animLvl val="lvl"/>
          <dgm:resizeHandles val="exact"/>
        </dgm:presLayoutVars>
      </dgm:prSet>
      <dgm:spPr/>
    </dgm:pt>
    <dgm:pt modelId="{9EC0FD46-86FD-491F-AEAE-658726AF175D}" type="pres">
      <dgm:prSet presAssocID="{E3BEFC63-86CA-4301-9378-1E60D3627DBB}" presName="parentText" presStyleLbl="node1" presStyleIdx="0" presStyleCnt="2">
        <dgm:presLayoutVars>
          <dgm:chMax val="0"/>
          <dgm:bulletEnabled val="1"/>
        </dgm:presLayoutVars>
      </dgm:prSet>
      <dgm:spPr/>
    </dgm:pt>
    <dgm:pt modelId="{54415278-CD1B-41C4-946F-E078CF104902}" type="pres">
      <dgm:prSet presAssocID="{19ED331B-3C46-45C6-9492-24A63E18B4E7}" presName="spacer" presStyleCnt="0"/>
      <dgm:spPr/>
    </dgm:pt>
    <dgm:pt modelId="{47959496-634E-42FF-A661-4C905409ED54}" type="pres">
      <dgm:prSet presAssocID="{D0B070FE-EBB3-425E-9DB7-A6EB57F7BC4C}" presName="parentText" presStyleLbl="node1" presStyleIdx="1" presStyleCnt="2">
        <dgm:presLayoutVars>
          <dgm:chMax val="0"/>
          <dgm:bulletEnabled val="1"/>
        </dgm:presLayoutVars>
      </dgm:prSet>
      <dgm:spPr/>
    </dgm:pt>
  </dgm:ptLst>
  <dgm:cxnLst>
    <dgm:cxn modelId="{5C68B303-A893-4150-99FD-CCBF104330C5}" type="presOf" srcId="{9CF4119E-56BC-4109-974B-F55EBFC0D038}" destId="{0F8230C3-38BE-489B-9A3F-96EBBDE02868}" srcOrd="0" destOrd="0" presId="urn:microsoft.com/office/officeart/2005/8/layout/vList2"/>
    <dgm:cxn modelId="{F2CF0931-5A6B-4C7D-ABF7-2CFB11E1510E}" srcId="{9CF4119E-56BC-4109-974B-F55EBFC0D038}" destId="{D0B070FE-EBB3-425E-9DB7-A6EB57F7BC4C}" srcOrd="1" destOrd="0" parTransId="{C76DF772-5988-4848-A2A2-75BEA5F5E7A4}" sibTransId="{853E13A7-B494-4CA0-8C62-BAB5E4E447A0}"/>
    <dgm:cxn modelId="{6F912185-A9CA-43F8-A4E0-F70FBF6A6F25}" type="presOf" srcId="{E3BEFC63-86CA-4301-9378-1E60D3627DBB}" destId="{9EC0FD46-86FD-491F-AEAE-658726AF175D}" srcOrd="0" destOrd="0" presId="urn:microsoft.com/office/officeart/2005/8/layout/vList2"/>
    <dgm:cxn modelId="{D7BC5F92-EE88-49A5-84CC-7B9639B5FFCC}" type="presOf" srcId="{D0B070FE-EBB3-425E-9DB7-A6EB57F7BC4C}" destId="{47959496-634E-42FF-A661-4C905409ED54}" srcOrd="0" destOrd="0" presId="urn:microsoft.com/office/officeart/2005/8/layout/vList2"/>
    <dgm:cxn modelId="{3C3B65E0-08DD-4699-9A74-BBD7641B2610}" srcId="{9CF4119E-56BC-4109-974B-F55EBFC0D038}" destId="{E3BEFC63-86CA-4301-9378-1E60D3627DBB}" srcOrd="0" destOrd="0" parTransId="{BD144ACC-D967-43D5-AEB2-CC27FE2C8A85}" sibTransId="{19ED331B-3C46-45C6-9492-24A63E18B4E7}"/>
    <dgm:cxn modelId="{F86CD90E-ABC4-4C7E-8856-531BB84B0A44}" type="presParOf" srcId="{0F8230C3-38BE-489B-9A3F-96EBBDE02868}" destId="{9EC0FD46-86FD-491F-AEAE-658726AF175D}" srcOrd="0" destOrd="0" presId="urn:microsoft.com/office/officeart/2005/8/layout/vList2"/>
    <dgm:cxn modelId="{14F9F792-C7E7-493A-A2F5-78232D653719}" type="presParOf" srcId="{0F8230C3-38BE-489B-9A3F-96EBBDE02868}" destId="{54415278-CD1B-41C4-946F-E078CF104902}" srcOrd="1" destOrd="0" presId="urn:microsoft.com/office/officeart/2005/8/layout/vList2"/>
    <dgm:cxn modelId="{1F98F079-4953-477E-81DB-0059491B0274}" type="presParOf" srcId="{0F8230C3-38BE-489B-9A3F-96EBBDE02868}" destId="{47959496-634E-42FF-A661-4C905409ED5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FB050-16C4-4376-9CDA-41A4FDAF1D2D}">
      <dsp:nvSpPr>
        <dsp:cNvPr id="0" name=""/>
        <dsp:cNvSpPr/>
      </dsp:nvSpPr>
      <dsp:spPr>
        <a:xfrm>
          <a:off x="0" y="44453"/>
          <a:ext cx="6245265" cy="2702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Project Real is a programme which has been designed by young people, influencers, teachers and university academics.</a:t>
          </a:r>
          <a:endParaRPr lang="en-US" sz="3300" kern="1200" dirty="0"/>
        </a:p>
      </dsp:txBody>
      <dsp:txXfrm>
        <a:off x="131935" y="176388"/>
        <a:ext cx="5981395" cy="2438830"/>
      </dsp:txXfrm>
    </dsp:sp>
    <dsp:sp modelId="{AC0E6D15-3DD9-4E45-8667-FCDD63FC04B1}">
      <dsp:nvSpPr>
        <dsp:cNvPr id="0" name=""/>
        <dsp:cNvSpPr/>
      </dsp:nvSpPr>
      <dsp:spPr>
        <a:xfrm>
          <a:off x="0" y="2842193"/>
          <a:ext cx="6245265" cy="270270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It aims to help you to recognise fake news including fake news, photos, videos and conspiracy theories.</a:t>
          </a:r>
          <a:endParaRPr lang="en-US" sz="3300" kern="1200" dirty="0"/>
        </a:p>
      </dsp:txBody>
      <dsp:txXfrm>
        <a:off x="131935" y="2974128"/>
        <a:ext cx="5981395" cy="2438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FD46-86FD-491F-AEAE-658726AF175D}">
      <dsp:nvSpPr>
        <dsp:cNvPr id="0" name=""/>
        <dsp:cNvSpPr/>
      </dsp:nvSpPr>
      <dsp:spPr>
        <a:xfrm>
          <a:off x="0" y="9274"/>
          <a:ext cx="10532150" cy="1673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 What fake news is </a:t>
          </a:r>
          <a:endParaRPr lang="en-US" sz="4400" kern="1200" dirty="0"/>
        </a:p>
      </dsp:txBody>
      <dsp:txXfrm>
        <a:off x="81674" y="90948"/>
        <a:ext cx="10368802" cy="1509752"/>
      </dsp:txXfrm>
    </dsp:sp>
    <dsp:sp modelId="{47959496-634E-42FF-A661-4C905409ED54}">
      <dsp:nvSpPr>
        <dsp:cNvPr id="0" name=""/>
        <dsp:cNvSpPr/>
      </dsp:nvSpPr>
      <dsp:spPr>
        <a:xfrm>
          <a:off x="0" y="1809095"/>
          <a:ext cx="10532150" cy="167310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 What the SHARE Checklist is &amp; how to use it </a:t>
          </a:r>
          <a:endParaRPr lang="en-US" sz="4400" kern="1200" dirty="0"/>
        </a:p>
      </dsp:txBody>
      <dsp:txXfrm>
        <a:off x="81674" y="1890769"/>
        <a:ext cx="10368802"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F07F5-8BBB-45CE-AA17-CFBD3C082195}"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99BDC-90FA-46FB-8629-DD622A26D0A4}" type="slidenum">
              <a:rPr lang="en-GB" smtClean="0"/>
              <a:t>‹#›</a:t>
            </a:fld>
            <a:endParaRPr lang="en-GB"/>
          </a:p>
        </p:txBody>
      </p:sp>
    </p:spTree>
    <p:extLst>
      <p:ext uri="{BB962C8B-B14F-4D97-AF65-F5344CB8AC3E}">
        <p14:creationId xmlns:p14="http://schemas.microsoft.com/office/powerpoint/2010/main" val="64328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https://www.youtube.com/watch?v=tjRWtL4FSyo</a:t>
            </a:r>
          </a:p>
        </p:txBody>
      </p:sp>
      <p:sp>
        <p:nvSpPr>
          <p:cNvPr id="4" name="Slide Number Placeholder 3"/>
          <p:cNvSpPr>
            <a:spLocks noGrp="1"/>
          </p:cNvSpPr>
          <p:nvPr>
            <p:ph type="sldNum" sz="quarter" idx="5"/>
          </p:nvPr>
        </p:nvSpPr>
        <p:spPr/>
        <p:txBody>
          <a:bodyPr/>
          <a:lstStyle/>
          <a:p>
            <a:fld id="{45D99BDC-90FA-46FB-8629-DD622A26D0A4}" type="slidenum">
              <a:rPr lang="en-GB" smtClean="0"/>
              <a:t>3</a:t>
            </a:fld>
            <a:endParaRPr lang="en-GB"/>
          </a:p>
        </p:txBody>
      </p:sp>
    </p:spTree>
    <p:extLst>
      <p:ext uri="{BB962C8B-B14F-4D97-AF65-F5344CB8AC3E}">
        <p14:creationId xmlns:p14="http://schemas.microsoft.com/office/powerpoint/2010/main" val="1130860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https://www.theonion.com/papa-john-s-comes-under-fire-for-cruel-treatment-of-the-1846204233</a:t>
            </a:r>
          </a:p>
          <a:p>
            <a:endParaRPr lang="en-GB" dirty="0"/>
          </a:p>
          <a:p>
            <a:r>
              <a:rPr lang="en-GB" dirty="0"/>
              <a:t>The Onion is a well known ‘spoof website’ This is Fake news. The photo has been photoshopped.</a:t>
            </a:r>
          </a:p>
          <a:p>
            <a:r>
              <a:rPr lang="en-GB" dirty="0"/>
              <a:t>This is an example of Source, Retouched and Accuracy (there are no creatures like this!) in the SHARE guidelines</a:t>
            </a:r>
          </a:p>
        </p:txBody>
      </p:sp>
      <p:sp>
        <p:nvSpPr>
          <p:cNvPr id="4" name="Slide Number Placeholder 3"/>
          <p:cNvSpPr>
            <a:spLocks noGrp="1"/>
          </p:cNvSpPr>
          <p:nvPr>
            <p:ph type="sldNum" sz="quarter" idx="5"/>
          </p:nvPr>
        </p:nvSpPr>
        <p:spPr/>
        <p:txBody>
          <a:bodyPr/>
          <a:lstStyle/>
          <a:p>
            <a:fld id="{45D99BDC-90FA-46FB-8629-DD622A26D0A4}" type="slidenum">
              <a:rPr lang="en-GB" smtClean="0"/>
              <a:t>17</a:t>
            </a:fld>
            <a:endParaRPr lang="en-GB"/>
          </a:p>
        </p:txBody>
      </p:sp>
    </p:spTree>
    <p:extLst>
      <p:ext uri="{BB962C8B-B14F-4D97-AF65-F5344CB8AC3E}">
        <p14:creationId xmlns:p14="http://schemas.microsoft.com/office/powerpoint/2010/main" val="123488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https://franklycurious.com/wp/2018/02/06/planning-sign-joke/</a:t>
            </a:r>
          </a:p>
          <a:p>
            <a:r>
              <a:rPr lang="en-GB" dirty="0"/>
              <a:t>This was photoshopped (very well!)</a:t>
            </a:r>
          </a:p>
          <a:p>
            <a:r>
              <a:rPr lang="en-GB" dirty="0"/>
              <a:t>You may be able to tell from the URL. This is an example of Source from the SHARE guidelines</a:t>
            </a:r>
          </a:p>
        </p:txBody>
      </p:sp>
      <p:sp>
        <p:nvSpPr>
          <p:cNvPr id="4" name="Slide Number Placeholder 3"/>
          <p:cNvSpPr>
            <a:spLocks noGrp="1"/>
          </p:cNvSpPr>
          <p:nvPr>
            <p:ph type="sldNum" sz="quarter" idx="5"/>
          </p:nvPr>
        </p:nvSpPr>
        <p:spPr/>
        <p:txBody>
          <a:bodyPr/>
          <a:lstStyle/>
          <a:p>
            <a:fld id="{45D99BDC-90FA-46FB-8629-DD622A26D0A4}" type="slidenum">
              <a:rPr lang="en-GB" smtClean="0"/>
              <a:t>19</a:t>
            </a:fld>
            <a:endParaRPr lang="en-GB"/>
          </a:p>
        </p:txBody>
      </p:sp>
    </p:spTree>
    <p:extLst>
      <p:ext uri="{BB962C8B-B14F-4D97-AF65-F5344CB8AC3E}">
        <p14:creationId xmlns:p14="http://schemas.microsoft.com/office/powerpoint/2010/main" val="114899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fake, the reliability of the source can be questioned as it's not from Nintendo official etc (an example of Source from the SHARE checklist), the pictures are simply of the most recent Nintendo Switch and if you look elsewhere on other websites it is clear it is just a rumour (an example of Analyse from the SHARE Checklist).</a:t>
            </a:r>
            <a:endParaRPr lang="en-GB" dirty="0"/>
          </a:p>
        </p:txBody>
      </p:sp>
      <p:sp>
        <p:nvSpPr>
          <p:cNvPr id="4" name="Slide Number Placeholder 3"/>
          <p:cNvSpPr>
            <a:spLocks noGrp="1"/>
          </p:cNvSpPr>
          <p:nvPr>
            <p:ph type="sldNum" sz="quarter" idx="5"/>
          </p:nvPr>
        </p:nvSpPr>
        <p:spPr/>
        <p:txBody>
          <a:bodyPr/>
          <a:lstStyle/>
          <a:p>
            <a:fld id="{45D99BDC-90FA-46FB-8629-DD622A26D0A4}" type="slidenum">
              <a:rPr lang="en-GB" smtClean="0"/>
              <a:t>21</a:t>
            </a:fld>
            <a:endParaRPr lang="en-GB"/>
          </a:p>
        </p:txBody>
      </p:sp>
    </p:spTree>
    <p:extLst>
      <p:ext uri="{BB962C8B-B14F-4D97-AF65-F5344CB8AC3E}">
        <p14:creationId xmlns:p14="http://schemas.microsoft.com/office/powerpoint/2010/main" val="44605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one is apparently true</a:t>
            </a:r>
          </a:p>
          <a:p>
            <a:r>
              <a:rPr lang="en-GB" dirty="0"/>
              <a:t>He accidentally turned his camera on when he was getting changed after having been for a jog</a:t>
            </a:r>
          </a:p>
          <a:p>
            <a:r>
              <a:rPr lang="en-GB" dirty="0"/>
              <a:t>You can fact check this for Accuracy under the SHARE guidelines</a:t>
            </a:r>
          </a:p>
          <a:p>
            <a:r>
              <a:rPr lang="en-GB" dirty="0"/>
              <a:t>https://www.huffpost.com/entry/william-amos-canadian-mp-naked_n_6078af37e4b09614f9b39f83</a:t>
            </a:r>
          </a:p>
        </p:txBody>
      </p:sp>
      <p:sp>
        <p:nvSpPr>
          <p:cNvPr id="4" name="Slide Number Placeholder 3"/>
          <p:cNvSpPr>
            <a:spLocks noGrp="1"/>
          </p:cNvSpPr>
          <p:nvPr>
            <p:ph type="sldNum" sz="quarter" idx="5"/>
          </p:nvPr>
        </p:nvSpPr>
        <p:spPr/>
        <p:txBody>
          <a:bodyPr/>
          <a:lstStyle/>
          <a:p>
            <a:fld id="{45D99BDC-90FA-46FB-8629-DD622A26D0A4}" type="slidenum">
              <a:rPr lang="en-GB" smtClean="0"/>
              <a:t>23</a:t>
            </a:fld>
            <a:endParaRPr lang="en-GB"/>
          </a:p>
        </p:txBody>
      </p:sp>
    </p:spTree>
    <p:extLst>
      <p:ext uri="{BB962C8B-B14F-4D97-AF65-F5344CB8AC3E}">
        <p14:creationId xmlns:p14="http://schemas.microsoft.com/office/powerpoint/2010/main" val="168171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was a fake Facebook post. Her T shirt did not say this</a:t>
            </a:r>
            <a:r>
              <a:rPr lang="en-GB"/>
              <a:t>, it </a:t>
            </a:r>
            <a:r>
              <a:rPr lang="en-GB" dirty="0"/>
              <a:t>actually said ‘stop being desperate’.</a:t>
            </a:r>
          </a:p>
          <a:p>
            <a:r>
              <a:rPr lang="en-GB" dirty="0"/>
              <a:t>It has been </a:t>
            </a:r>
            <a:r>
              <a:rPr lang="en-GB" dirty="0" err="1"/>
              <a:t>photoshpped</a:t>
            </a:r>
            <a:r>
              <a:rPr lang="en-GB" dirty="0"/>
              <a:t>. You might be able to tell as the last word on her t shirt does not seem to follow the lines of her body as much as the other words. But it is a very good photoshop. This is an example of Retouching in the SHARE guidelines</a:t>
            </a:r>
          </a:p>
        </p:txBody>
      </p:sp>
      <p:sp>
        <p:nvSpPr>
          <p:cNvPr id="4" name="Slide Number Placeholder 3"/>
          <p:cNvSpPr>
            <a:spLocks noGrp="1"/>
          </p:cNvSpPr>
          <p:nvPr>
            <p:ph type="sldNum" sz="quarter" idx="5"/>
          </p:nvPr>
        </p:nvSpPr>
        <p:spPr/>
        <p:txBody>
          <a:bodyPr/>
          <a:lstStyle/>
          <a:p>
            <a:fld id="{45D99BDC-90FA-46FB-8629-DD622A26D0A4}" type="slidenum">
              <a:rPr lang="en-GB" smtClean="0"/>
              <a:t>25</a:t>
            </a:fld>
            <a:endParaRPr lang="en-GB"/>
          </a:p>
        </p:txBody>
      </p:sp>
    </p:spTree>
    <p:extLst>
      <p:ext uri="{BB962C8B-B14F-4D97-AF65-F5344CB8AC3E}">
        <p14:creationId xmlns:p14="http://schemas.microsoft.com/office/powerpoint/2010/main" val="142885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fake</a:t>
            </a:r>
          </a:p>
          <a:p>
            <a:r>
              <a:rPr lang="en-GB" dirty="0"/>
              <a:t>There are numerous websites you an use to create Tweets that look real</a:t>
            </a:r>
          </a:p>
          <a:p>
            <a:r>
              <a:rPr lang="en-GB" dirty="0"/>
              <a:t>There are also spelling mistakes in the Tweet.  And the user name is not correct.  This is an example of Errors in the SHARE guidelines</a:t>
            </a:r>
          </a:p>
        </p:txBody>
      </p:sp>
      <p:sp>
        <p:nvSpPr>
          <p:cNvPr id="4" name="Slide Number Placeholder 3"/>
          <p:cNvSpPr>
            <a:spLocks noGrp="1"/>
          </p:cNvSpPr>
          <p:nvPr>
            <p:ph type="sldNum" sz="quarter" idx="5"/>
          </p:nvPr>
        </p:nvSpPr>
        <p:spPr/>
        <p:txBody>
          <a:bodyPr/>
          <a:lstStyle/>
          <a:p>
            <a:fld id="{45D99BDC-90FA-46FB-8629-DD622A26D0A4}" type="slidenum">
              <a:rPr lang="en-GB" smtClean="0"/>
              <a:t>27</a:t>
            </a:fld>
            <a:endParaRPr lang="en-GB"/>
          </a:p>
        </p:txBody>
      </p:sp>
    </p:spTree>
    <p:extLst>
      <p:ext uri="{BB962C8B-B14F-4D97-AF65-F5344CB8AC3E}">
        <p14:creationId xmlns:p14="http://schemas.microsoft.com/office/powerpoint/2010/main" val="220573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real</a:t>
            </a:r>
          </a:p>
          <a:p>
            <a:r>
              <a:rPr lang="en-GB" dirty="0"/>
              <a:t>The article is on the BBC website, but I manipulated the headline.  The headline is actually about Covid-19.</a:t>
            </a:r>
          </a:p>
          <a:p>
            <a:r>
              <a:rPr lang="en-GB" dirty="0"/>
              <a:t>This may be an example of accuracy from the SHARE guidelines.  You could check </a:t>
            </a:r>
            <a:r>
              <a:rPr lang="en-GB"/>
              <a:t>it elsewhere.</a:t>
            </a:r>
            <a:endParaRPr lang="en-GB" dirty="0"/>
          </a:p>
        </p:txBody>
      </p:sp>
      <p:sp>
        <p:nvSpPr>
          <p:cNvPr id="4" name="Slide Number Placeholder 3"/>
          <p:cNvSpPr>
            <a:spLocks noGrp="1"/>
          </p:cNvSpPr>
          <p:nvPr>
            <p:ph type="sldNum" sz="quarter" idx="5"/>
          </p:nvPr>
        </p:nvSpPr>
        <p:spPr/>
        <p:txBody>
          <a:bodyPr/>
          <a:lstStyle/>
          <a:p>
            <a:fld id="{45D99BDC-90FA-46FB-8629-DD622A26D0A4}" type="slidenum">
              <a:rPr lang="en-GB" smtClean="0"/>
              <a:t>29</a:t>
            </a:fld>
            <a:endParaRPr lang="en-GB"/>
          </a:p>
        </p:txBody>
      </p:sp>
    </p:spTree>
    <p:extLst>
      <p:ext uri="{BB962C8B-B14F-4D97-AF65-F5344CB8AC3E}">
        <p14:creationId xmlns:p14="http://schemas.microsoft.com/office/powerpoint/2010/main" val="359802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Calibri"/>
              </a:rPr>
              <a:t>We recommend running this as a class or small group discussions that can be fed back to the class.</a:t>
            </a:r>
            <a:endParaRPr lang="en-GB"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99BDC-90FA-46FB-8629-DD622A26D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53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https://www.youtube.com/watch?v=SnZmcv31W80</a:t>
            </a:r>
          </a:p>
          <a:p>
            <a:endParaRPr lang="en-GB" dirty="0"/>
          </a:p>
        </p:txBody>
      </p:sp>
      <p:sp>
        <p:nvSpPr>
          <p:cNvPr id="4" name="Slide Number Placeholder 3"/>
          <p:cNvSpPr>
            <a:spLocks noGrp="1"/>
          </p:cNvSpPr>
          <p:nvPr>
            <p:ph type="sldNum" sz="quarter" idx="5"/>
          </p:nvPr>
        </p:nvSpPr>
        <p:spPr/>
        <p:txBody>
          <a:bodyPr/>
          <a:lstStyle/>
          <a:p>
            <a:fld id="{45D99BDC-90FA-46FB-8629-DD622A26D0A4}" type="slidenum">
              <a:rPr lang="en-GB" smtClean="0"/>
              <a:t>5</a:t>
            </a:fld>
            <a:endParaRPr lang="en-GB"/>
          </a:p>
        </p:txBody>
      </p:sp>
    </p:spTree>
    <p:extLst>
      <p:ext uri="{BB962C8B-B14F-4D97-AF65-F5344CB8AC3E}">
        <p14:creationId xmlns:p14="http://schemas.microsoft.com/office/powerpoint/2010/main" val="32088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99BDC-90FA-46FB-8629-DD622A26D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29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99BDC-90FA-46FB-8629-DD622A26D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76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https://www.youtube.com/watch?v=SvRD4yUt3qg</a:t>
            </a:r>
          </a:p>
        </p:txBody>
      </p:sp>
      <p:sp>
        <p:nvSpPr>
          <p:cNvPr id="4" name="Slide Number Placeholder 3"/>
          <p:cNvSpPr>
            <a:spLocks noGrp="1"/>
          </p:cNvSpPr>
          <p:nvPr>
            <p:ph type="sldNum" sz="quarter" idx="5"/>
          </p:nvPr>
        </p:nvSpPr>
        <p:spPr/>
        <p:txBody>
          <a:bodyPr/>
          <a:lstStyle/>
          <a:p>
            <a:fld id="{45D99BDC-90FA-46FB-8629-DD622A26D0A4}" type="slidenum">
              <a:rPr lang="en-GB" smtClean="0"/>
              <a:t>9</a:t>
            </a:fld>
            <a:endParaRPr lang="en-GB"/>
          </a:p>
        </p:txBody>
      </p:sp>
    </p:spTree>
    <p:extLst>
      <p:ext uri="{BB962C8B-B14F-4D97-AF65-F5344CB8AC3E}">
        <p14:creationId xmlns:p14="http://schemas.microsoft.com/office/powerpoint/2010/main" val="294251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Students can work in groups to discuss this.  Or if you prefer, you can designate one corner of the room for ‘true’ and another corner for ‘false’ and students can move to the corner (or somewhere along an imaginary line from True to False) to give their answer.  </a:t>
            </a:r>
          </a:p>
          <a:p>
            <a:r>
              <a:rPr lang="en-GB" b="0" dirty="0">
                <a:solidFill>
                  <a:srgbClr val="FF0000"/>
                </a:solidFill>
              </a:rPr>
              <a:t>Regardless of the method you use to ask students to give their answers, please encourage them to discuss their ideas and link back to the SHARE checklist.</a:t>
            </a:r>
            <a:endParaRPr lang="en-GB" b="0" dirty="0">
              <a:solidFill>
                <a:srgbClr val="000000"/>
              </a:solidFill>
            </a:endParaRPr>
          </a:p>
          <a:p>
            <a:endParaRPr lang="en-GB" dirty="0"/>
          </a:p>
        </p:txBody>
      </p:sp>
      <p:sp>
        <p:nvSpPr>
          <p:cNvPr id="4" name="Slide Number Placeholder 3"/>
          <p:cNvSpPr>
            <a:spLocks noGrp="1"/>
          </p:cNvSpPr>
          <p:nvPr>
            <p:ph type="sldNum" sz="quarter" idx="5"/>
          </p:nvPr>
        </p:nvSpPr>
        <p:spPr/>
        <p:txBody>
          <a:bodyPr/>
          <a:lstStyle/>
          <a:p>
            <a:fld id="{45D99BDC-90FA-46FB-8629-DD622A26D0A4}" type="slidenum">
              <a:rPr lang="en-GB" smtClean="0"/>
              <a:t>10</a:t>
            </a:fld>
            <a:endParaRPr lang="en-GB"/>
          </a:p>
        </p:txBody>
      </p:sp>
    </p:spTree>
    <p:extLst>
      <p:ext uri="{BB962C8B-B14F-4D97-AF65-F5344CB8AC3E}">
        <p14:creationId xmlns:p14="http://schemas.microsoft.com/office/powerpoint/2010/main" val="291202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Fake. Dolphins are sometimes found in certain areas of Venice. The photo was taken in an area of Venice where dolphins are regularly spotted.</a:t>
            </a:r>
          </a:p>
          <a:p>
            <a:r>
              <a:rPr lang="en-US" dirty="0">
                <a:cs typeface="Calibri"/>
              </a:rPr>
              <a:t>https://www.classicfm.com/music-news/coronavirus/venice-canals-clear-dolphins-swim-italy-lockdown/</a:t>
            </a:r>
          </a:p>
          <a:p>
            <a:r>
              <a:rPr lang="en-US" dirty="0">
                <a:cs typeface="Calibri"/>
              </a:rPr>
              <a:t>Classic </a:t>
            </a:r>
            <a:r>
              <a:rPr lang="en-US" dirty="0" err="1">
                <a:cs typeface="Calibri"/>
              </a:rPr>
              <a:t>fm</a:t>
            </a:r>
            <a:r>
              <a:rPr lang="en-US" dirty="0">
                <a:cs typeface="Calibri"/>
              </a:rPr>
              <a:t> might not be a trustworthy source so this is an example of Source from SHARE guidelines</a:t>
            </a:r>
          </a:p>
          <a:p>
            <a:r>
              <a:rPr lang="en-US" dirty="0">
                <a:cs typeface="Calibri"/>
              </a:rPr>
              <a:t>It may also be worth reading beyond the headline to learn more details. This is an example of Headlines from the SHARE guidelines</a:t>
            </a:r>
          </a:p>
        </p:txBody>
      </p:sp>
      <p:sp>
        <p:nvSpPr>
          <p:cNvPr id="4" name="Slide Number Placeholder 3"/>
          <p:cNvSpPr>
            <a:spLocks noGrp="1"/>
          </p:cNvSpPr>
          <p:nvPr>
            <p:ph type="sldNum" sz="quarter" idx="5"/>
          </p:nvPr>
        </p:nvSpPr>
        <p:spPr/>
        <p:txBody>
          <a:bodyPr/>
          <a:lstStyle/>
          <a:p>
            <a:fld id="{45D99BDC-90FA-46FB-8629-DD622A26D0A4}" type="slidenum">
              <a:rPr lang="en-GB" smtClean="0"/>
              <a:t>11</a:t>
            </a:fld>
            <a:endParaRPr lang="en-GB"/>
          </a:p>
        </p:txBody>
      </p:sp>
    </p:spTree>
    <p:extLst>
      <p:ext uri="{BB962C8B-B14F-4D97-AF65-F5344CB8AC3E}">
        <p14:creationId xmlns:p14="http://schemas.microsoft.com/office/powerpoint/2010/main" val="385141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True!</a:t>
            </a:r>
          </a:p>
          <a:p>
            <a:r>
              <a:rPr lang="en-GB" dirty="0"/>
              <a:t>Metro is an established paper. You can fact check this story for Accuracy which is one of the SHARE guidelines</a:t>
            </a:r>
          </a:p>
          <a:p>
            <a:r>
              <a:rPr lang="en-GB" dirty="0"/>
              <a:t>https://metro.co.uk/2021/04/08/welshman-searches-for-two-friends-who-tried-to-mail-him-home-from-australia-14378906/</a:t>
            </a:r>
          </a:p>
        </p:txBody>
      </p:sp>
      <p:sp>
        <p:nvSpPr>
          <p:cNvPr id="4" name="Slide Number Placeholder 3"/>
          <p:cNvSpPr>
            <a:spLocks noGrp="1"/>
          </p:cNvSpPr>
          <p:nvPr>
            <p:ph type="sldNum" sz="quarter" idx="5"/>
          </p:nvPr>
        </p:nvSpPr>
        <p:spPr/>
        <p:txBody>
          <a:bodyPr/>
          <a:lstStyle/>
          <a:p>
            <a:fld id="{45D99BDC-90FA-46FB-8629-DD622A26D0A4}" type="slidenum">
              <a:rPr lang="en-GB" smtClean="0"/>
              <a:t>13</a:t>
            </a:fld>
            <a:endParaRPr lang="en-GB"/>
          </a:p>
        </p:txBody>
      </p:sp>
    </p:spTree>
    <p:extLst>
      <p:ext uri="{BB962C8B-B14F-4D97-AF65-F5344CB8AC3E}">
        <p14:creationId xmlns:p14="http://schemas.microsoft.com/office/powerpoint/2010/main" val="257611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Express believe it is true, but you would need to read beyond the headline to see what you think</a:t>
            </a:r>
          </a:p>
          <a:p>
            <a:r>
              <a:rPr lang="en-GB" dirty="0"/>
              <a:t>This might be an example of Headline from the SHARE guidelines</a:t>
            </a:r>
          </a:p>
        </p:txBody>
      </p:sp>
      <p:sp>
        <p:nvSpPr>
          <p:cNvPr id="4" name="Slide Number Placeholder 3"/>
          <p:cNvSpPr>
            <a:spLocks noGrp="1"/>
          </p:cNvSpPr>
          <p:nvPr>
            <p:ph type="sldNum" sz="quarter" idx="5"/>
          </p:nvPr>
        </p:nvSpPr>
        <p:spPr/>
        <p:txBody>
          <a:bodyPr/>
          <a:lstStyle/>
          <a:p>
            <a:fld id="{45D99BDC-90FA-46FB-8629-DD622A26D0A4}" type="slidenum">
              <a:rPr lang="en-GB" smtClean="0"/>
              <a:t>15</a:t>
            </a:fld>
            <a:endParaRPr lang="en-GB"/>
          </a:p>
        </p:txBody>
      </p:sp>
    </p:spTree>
    <p:extLst>
      <p:ext uri="{BB962C8B-B14F-4D97-AF65-F5344CB8AC3E}">
        <p14:creationId xmlns:p14="http://schemas.microsoft.com/office/powerpoint/2010/main" val="255636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51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55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18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72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9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59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60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04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90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4/6/22</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13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4/6/22</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2114307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1"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tjRWtL4FSyo?feature=oembed"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SnZmcv31W80?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SvRD4yUt3qg?feature=oembed"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6F4C7-8D9A-418E-A101-B54DB55B94BD}"/>
              </a:ext>
            </a:extLst>
          </p:cNvPr>
          <p:cNvSpPr>
            <a:spLocks noGrp="1"/>
          </p:cNvSpPr>
          <p:nvPr>
            <p:ph type="ctrTitle"/>
          </p:nvPr>
        </p:nvSpPr>
        <p:spPr>
          <a:xfrm>
            <a:off x="457200" y="1598246"/>
            <a:ext cx="4412419" cy="3626217"/>
          </a:xfrm>
        </p:spPr>
        <p:txBody>
          <a:bodyPr anchor="t">
            <a:normAutofit/>
          </a:bodyPr>
          <a:lstStyle/>
          <a:p>
            <a:pPr algn="r"/>
            <a:r>
              <a:rPr lang="en-GB" sz="8000" dirty="0">
                <a:solidFill>
                  <a:schemeClr val="bg1"/>
                </a:solidFill>
              </a:rPr>
              <a:t>Fake</a:t>
            </a:r>
            <a:br>
              <a:rPr lang="en-GB" sz="8000" dirty="0">
                <a:solidFill>
                  <a:schemeClr val="bg1"/>
                </a:solidFill>
              </a:rPr>
            </a:br>
            <a:r>
              <a:rPr lang="en-GB" sz="8000" dirty="0">
                <a:solidFill>
                  <a:schemeClr val="bg1"/>
                </a:solidFill>
              </a:rPr>
              <a:t>News</a:t>
            </a:r>
          </a:p>
        </p:txBody>
      </p:sp>
      <p:sp>
        <p:nvSpPr>
          <p:cNvPr id="4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Picture 5" descr="Logo, icon&#10;&#10;Description automatically generated">
            <a:extLst>
              <a:ext uri="{FF2B5EF4-FFF2-40B4-BE49-F238E27FC236}">
                <a16:creationId xmlns:a16="http://schemas.microsoft.com/office/drawing/2014/main" id="{E4A9D990-1A8A-4171-B0E1-E24978AE649A}"/>
              </a:ext>
            </a:extLst>
          </p:cNvPr>
          <p:cNvPicPr>
            <a:picLocks noChangeAspect="1"/>
          </p:cNvPicPr>
          <p:nvPr/>
        </p:nvPicPr>
        <p:blipFill>
          <a:blip r:embed="rId2"/>
          <a:stretch>
            <a:fillRect/>
          </a:stretch>
        </p:blipFill>
        <p:spPr>
          <a:xfrm>
            <a:off x="6380106" y="1598246"/>
            <a:ext cx="4783504" cy="4783504"/>
          </a:xfrm>
          <a:prstGeom prst="rect">
            <a:avLst/>
          </a:prstGeom>
        </p:spPr>
      </p:pic>
      <p:sp>
        <p:nvSpPr>
          <p:cNvPr id="5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73333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5F1AD-CF5F-4C7A-87DD-DCFF5149D137}"/>
              </a:ext>
            </a:extLst>
          </p:cNvPr>
          <p:cNvSpPr>
            <a:spLocks noGrp="1"/>
          </p:cNvSpPr>
          <p:nvPr>
            <p:ph type="title"/>
          </p:nvPr>
        </p:nvSpPr>
        <p:spPr>
          <a:xfrm>
            <a:off x="6412090" y="501651"/>
            <a:ext cx="5174071" cy="1716255"/>
          </a:xfrm>
        </p:spPr>
        <p:txBody>
          <a:bodyPr anchor="b">
            <a:normAutofit/>
          </a:bodyPr>
          <a:lstStyle/>
          <a:p>
            <a:r>
              <a:rPr lang="en-GB" sz="5400" b="1" dirty="0"/>
              <a:t>Main Activity</a:t>
            </a: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descr="Newspaper with solid fill">
            <a:extLst>
              <a:ext uri="{FF2B5EF4-FFF2-40B4-BE49-F238E27FC236}">
                <a16:creationId xmlns:a16="http://schemas.microsoft.com/office/drawing/2014/main" id="{7DF4CC6D-C6E9-4D67-9B98-D342264BD4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143" y="818188"/>
            <a:ext cx="5221625" cy="5221625"/>
          </a:xfrm>
          <a:prstGeom prst="rect">
            <a:avLst/>
          </a:prstGeom>
        </p:spPr>
      </p:pic>
      <p:sp>
        <p:nvSpPr>
          <p:cNvPr id="3" name="Content Placeholder 2">
            <a:extLst>
              <a:ext uri="{FF2B5EF4-FFF2-40B4-BE49-F238E27FC236}">
                <a16:creationId xmlns:a16="http://schemas.microsoft.com/office/drawing/2014/main" id="{08E07900-4848-4557-B1C9-C2FAFF5A8784}"/>
              </a:ext>
            </a:extLst>
          </p:cNvPr>
          <p:cNvSpPr>
            <a:spLocks noGrp="1"/>
          </p:cNvSpPr>
          <p:nvPr>
            <p:ph idx="1"/>
          </p:nvPr>
        </p:nvSpPr>
        <p:spPr>
          <a:xfrm>
            <a:off x="6392583" y="2645922"/>
            <a:ext cx="4914435" cy="3710427"/>
          </a:xfrm>
        </p:spPr>
        <p:txBody>
          <a:bodyPr vert="horz" lIns="91440" tIns="45720" rIns="91440" bIns="45720" rtlCol="0" anchor="t">
            <a:normAutofit/>
          </a:bodyPr>
          <a:lstStyle/>
          <a:p>
            <a:r>
              <a:rPr lang="en-GB" sz="2800" dirty="0"/>
              <a:t>You will now be shown some news headlines. </a:t>
            </a:r>
          </a:p>
          <a:p>
            <a:r>
              <a:rPr lang="en-GB" sz="2800" dirty="0"/>
              <a:t>In your groups use the SHARE checklist to work out which ones are true and which ones are fake.</a:t>
            </a:r>
          </a:p>
          <a:p>
            <a:pPr lvl="1"/>
            <a:r>
              <a:rPr lang="en-GB" dirty="0"/>
              <a:t>Also, think about </a:t>
            </a:r>
            <a:r>
              <a:rPr lang="en-GB" b="1" u="sng" dirty="0"/>
              <a:t>why </a:t>
            </a:r>
            <a:r>
              <a:rPr lang="en-GB" dirty="0"/>
              <a:t>that’s your answer!</a:t>
            </a:r>
            <a:endParaRPr lang="en-GB" b="1" u="sng" dirty="0"/>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0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785C-3B1F-4E89-AFA5-D9E30C18CFC3}"/>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400" b="1" i="0" kern="1200" cap="all" baseline="0" dirty="0">
                <a:solidFill>
                  <a:schemeClr val="bg1"/>
                </a:solidFill>
                <a:latin typeface="+mj-lt"/>
                <a:ea typeface="+mj-ea"/>
                <a:cs typeface="+mj-cs"/>
              </a:rPr>
              <a:t>Dolphins in Venice</a:t>
            </a:r>
          </a:p>
        </p:txBody>
      </p:sp>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1FBFD72B-9CA2-47B3-B709-96C0A93E3064}"/>
              </a:ext>
            </a:extLst>
          </p:cNvPr>
          <p:cNvPicPr>
            <a:picLocks noChangeAspect="1"/>
          </p:cNvPicPr>
          <p:nvPr/>
        </p:nvPicPr>
        <p:blipFill rotWithShape="1">
          <a:blip r:embed="rId3"/>
          <a:srcRect t="4661" r="-1" b="6383"/>
          <a:stretch/>
        </p:blipFill>
        <p:spPr>
          <a:xfrm>
            <a:off x="20" y="10"/>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6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214392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CAB13-7D1D-4967-80A4-B7EB4F0407FA}"/>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endParaRPr lang="en-US" sz="4400" b="1" i="0" kern="1200" cap="all" baseline="0">
              <a:solidFill>
                <a:schemeClr val="bg1"/>
              </a:solidFill>
              <a:latin typeface="+mj-lt"/>
              <a:ea typeface="+mj-ea"/>
              <a:cs typeface="+mj-cs"/>
            </a:endParaRPr>
          </a:p>
        </p:txBody>
      </p:sp>
      <p:pic>
        <p:nvPicPr>
          <p:cNvPr id="6" name="Content Placeholder 5" descr="Graphical user interface, text, website&#10;&#10;Description automatically generated">
            <a:extLst>
              <a:ext uri="{FF2B5EF4-FFF2-40B4-BE49-F238E27FC236}">
                <a16:creationId xmlns:a16="http://schemas.microsoft.com/office/drawing/2014/main" id="{5A3F18D0-A775-4682-85A0-5B8A6D0A7294}"/>
              </a:ext>
            </a:extLst>
          </p:cNvPr>
          <p:cNvPicPr>
            <a:picLocks noGrp="1" noChangeAspect="1"/>
          </p:cNvPicPr>
          <p:nvPr>
            <p:ph idx="1"/>
          </p:nvPr>
        </p:nvPicPr>
        <p:blipFill rotWithShape="1">
          <a:blip r:embed="rId3"/>
          <a:srcRect r="4469" b="1"/>
          <a:stretch/>
        </p:blipFill>
        <p:spPr>
          <a:xfrm>
            <a:off x="20" y="10"/>
            <a:ext cx="12188932" cy="6857990"/>
          </a:xfrm>
          <a:prstGeom prst="rect">
            <a:avLst/>
          </a:prstGeom>
        </p:spPr>
      </p:pic>
    </p:spTree>
    <p:extLst>
      <p:ext uri="{BB962C8B-B14F-4D97-AF65-F5344CB8AC3E}">
        <p14:creationId xmlns:p14="http://schemas.microsoft.com/office/powerpoint/2010/main" val="27360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254098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E6FE-39E0-433B-AFD3-C4E2E0CDD926}"/>
              </a:ext>
            </a:extLst>
          </p:cNvPr>
          <p:cNvSpPr>
            <a:spLocks noGrp="1"/>
          </p:cNvSpPr>
          <p:nvPr>
            <p:ph type="title"/>
          </p:nvPr>
        </p:nvSpPr>
        <p:spPr/>
        <p:txBody>
          <a:bodyPr/>
          <a:lstStyle/>
          <a:p>
            <a:endParaRPr lang="en-GB"/>
          </a:p>
        </p:txBody>
      </p:sp>
      <p:pic>
        <p:nvPicPr>
          <p:cNvPr id="4" name="Picture 4">
            <a:extLst>
              <a:ext uri="{FF2B5EF4-FFF2-40B4-BE49-F238E27FC236}">
                <a16:creationId xmlns:a16="http://schemas.microsoft.com/office/drawing/2014/main" id="{7CF194ED-43B8-4BC0-A1E1-55B9893C606D}"/>
              </a:ext>
            </a:extLst>
          </p:cNvPr>
          <p:cNvPicPr>
            <a:picLocks noGrp="1" noChangeAspect="1"/>
          </p:cNvPicPr>
          <p:nvPr>
            <p:ph idx="1"/>
          </p:nvPr>
        </p:nvPicPr>
        <p:blipFill rotWithShape="1">
          <a:blip r:embed="rId3"/>
          <a:srcRect t="4109" r="405" b="19635"/>
          <a:stretch/>
        </p:blipFill>
        <p:spPr>
          <a:xfrm>
            <a:off x="3693243" y="416645"/>
            <a:ext cx="4633032" cy="6307852"/>
          </a:xfrm>
        </p:spPr>
      </p:pic>
    </p:spTree>
    <p:extLst>
      <p:ext uri="{BB962C8B-B14F-4D97-AF65-F5344CB8AC3E}">
        <p14:creationId xmlns:p14="http://schemas.microsoft.com/office/powerpoint/2010/main" val="367945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83066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368953-C43F-425D-85F5-83198D0596CD}"/>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endParaRPr lang="en-US" sz="4400" b="1" i="0" kern="1200" cap="all" baseline="0" dirty="0">
              <a:solidFill>
                <a:schemeClr val="bg1"/>
              </a:solidFill>
              <a:latin typeface="+mj-lt"/>
              <a:ea typeface="+mj-ea"/>
              <a:cs typeface="+mj-cs"/>
            </a:endParaRPr>
          </a:p>
        </p:txBody>
      </p:sp>
      <p:pic>
        <p:nvPicPr>
          <p:cNvPr id="6" name="Content Placeholder 5" descr="Graphical user interface, website&#10;&#10;Description automatically generated">
            <a:extLst>
              <a:ext uri="{FF2B5EF4-FFF2-40B4-BE49-F238E27FC236}">
                <a16:creationId xmlns:a16="http://schemas.microsoft.com/office/drawing/2014/main" id="{55776B56-A613-4EA6-870A-E257F4D68112}"/>
              </a:ext>
            </a:extLst>
          </p:cNvPr>
          <p:cNvPicPr>
            <a:picLocks noGrp="1" noChangeAspect="1"/>
          </p:cNvPicPr>
          <p:nvPr>
            <p:ph idx="1"/>
          </p:nvPr>
        </p:nvPicPr>
        <p:blipFill rotWithShape="1">
          <a:blip r:embed="rId3"/>
          <a:srcRect t="48" r="-1" b="2101"/>
          <a:stretch/>
        </p:blipFill>
        <p:spPr>
          <a:xfrm>
            <a:off x="20" y="10"/>
            <a:ext cx="12188932" cy="6857990"/>
          </a:xfrm>
          <a:prstGeom prst="rect">
            <a:avLst/>
          </a:prstGeom>
        </p:spPr>
      </p:pic>
    </p:spTree>
    <p:extLst>
      <p:ext uri="{BB962C8B-B14F-4D97-AF65-F5344CB8AC3E}">
        <p14:creationId xmlns:p14="http://schemas.microsoft.com/office/powerpoint/2010/main" val="63899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246158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246E9-2836-4781-AF53-30B0A94B0E15}"/>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endParaRPr lang="en-US" sz="4400" b="1" i="0" kern="1200" cap="all" baseline="0">
              <a:solidFill>
                <a:schemeClr val="bg1"/>
              </a:solidFill>
              <a:latin typeface="+mj-lt"/>
              <a:ea typeface="+mj-ea"/>
              <a:cs typeface="+mj-cs"/>
            </a:endParaRPr>
          </a:p>
        </p:txBody>
      </p:sp>
      <p:pic>
        <p:nvPicPr>
          <p:cNvPr id="7" name="Content Placeholder 6" descr="Graphical user interface&#10;&#10;Description automatically generated">
            <a:extLst>
              <a:ext uri="{FF2B5EF4-FFF2-40B4-BE49-F238E27FC236}">
                <a16:creationId xmlns:a16="http://schemas.microsoft.com/office/drawing/2014/main" id="{0B8CDB0D-3A79-4324-AF15-08DBAD1365DC}"/>
              </a:ext>
            </a:extLst>
          </p:cNvPr>
          <p:cNvPicPr>
            <a:picLocks noGrp="1" noChangeAspect="1"/>
          </p:cNvPicPr>
          <p:nvPr>
            <p:ph idx="1"/>
          </p:nvPr>
        </p:nvPicPr>
        <p:blipFill rotWithShape="1">
          <a:blip r:embed="rId3"/>
          <a:srcRect r="4469" b="1"/>
          <a:stretch/>
        </p:blipFill>
        <p:spPr>
          <a:xfrm>
            <a:off x="20" y="10"/>
            <a:ext cx="12188932" cy="6857990"/>
          </a:xfrm>
          <a:prstGeom prst="rect">
            <a:avLst/>
          </a:prstGeom>
        </p:spPr>
      </p:pic>
    </p:spTree>
    <p:extLst>
      <p:ext uri="{BB962C8B-B14F-4D97-AF65-F5344CB8AC3E}">
        <p14:creationId xmlns:p14="http://schemas.microsoft.com/office/powerpoint/2010/main" val="322716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DD14638-A1F4-412A-8313-B887BE05A5C0}"/>
              </a:ext>
            </a:extLst>
          </p:cNvPr>
          <p:cNvSpPr>
            <a:spLocks noGrp="1"/>
          </p:cNvSpPr>
          <p:nvPr>
            <p:ph type="title"/>
          </p:nvPr>
        </p:nvSpPr>
        <p:spPr>
          <a:xfrm>
            <a:off x="479394" y="1070800"/>
            <a:ext cx="3939688" cy="5583126"/>
          </a:xfrm>
        </p:spPr>
        <p:txBody>
          <a:bodyPr>
            <a:normAutofit/>
          </a:bodyPr>
          <a:lstStyle/>
          <a:p>
            <a:pPr algn="r"/>
            <a:r>
              <a:rPr lang="en-GB" sz="7200" dirty="0"/>
              <a:t>Welcome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2877991-BCD1-47D6-A9B4-9CDABD430933}"/>
              </a:ext>
            </a:extLst>
          </p:cNvPr>
          <p:cNvGraphicFramePr>
            <a:graphicFrameLocks noGrp="1"/>
          </p:cNvGraphicFramePr>
          <p:nvPr>
            <p:ph idx="1"/>
            <p:extLst>
              <p:ext uri="{D42A27DB-BD31-4B8C-83A1-F6EECF244321}">
                <p14:modId xmlns:p14="http://schemas.microsoft.com/office/powerpoint/2010/main" val="422723298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7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316926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AEFC-1431-4803-B390-A697FE227B2A}"/>
              </a:ext>
            </a:extLst>
          </p:cNvPr>
          <p:cNvSpPr>
            <a:spLocks noGrp="1"/>
          </p:cNvSpPr>
          <p:nvPr>
            <p:ph type="title"/>
          </p:nvPr>
        </p:nvSpPr>
        <p:spPr/>
        <p:txBody>
          <a:bodyPr/>
          <a:lstStyle/>
          <a:p>
            <a:endParaRPr lang="en-GB"/>
          </a:p>
        </p:txBody>
      </p:sp>
      <p:pic>
        <p:nvPicPr>
          <p:cNvPr id="4" name="Picture 4" descr="Graphical user interface, text, application, email&#10;&#10;Description automatically generated">
            <a:extLst>
              <a:ext uri="{FF2B5EF4-FFF2-40B4-BE49-F238E27FC236}">
                <a16:creationId xmlns:a16="http://schemas.microsoft.com/office/drawing/2014/main" id="{B1B7D266-32F3-4013-BD29-37BA0A1C440F}"/>
              </a:ext>
            </a:extLst>
          </p:cNvPr>
          <p:cNvPicPr>
            <a:picLocks noGrp="1" noChangeAspect="1"/>
          </p:cNvPicPr>
          <p:nvPr>
            <p:ph idx="1"/>
          </p:nvPr>
        </p:nvPicPr>
        <p:blipFill rotWithShape="1">
          <a:blip r:embed="rId3"/>
          <a:srcRect t="3439" r="469"/>
          <a:stretch/>
        </p:blipFill>
        <p:spPr>
          <a:xfrm>
            <a:off x="4023922" y="488532"/>
            <a:ext cx="3612248" cy="6234946"/>
          </a:xfrm>
        </p:spPr>
      </p:pic>
    </p:spTree>
    <p:extLst>
      <p:ext uri="{BB962C8B-B14F-4D97-AF65-F5344CB8AC3E}">
        <p14:creationId xmlns:p14="http://schemas.microsoft.com/office/powerpoint/2010/main" val="315862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121415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5E4F3-10A2-4504-95B1-85D0D75C2A4A}"/>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endParaRPr lang="en-US" sz="4400" b="1" i="0" kern="1200" cap="all" baseline="0">
              <a:solidFill>
                <a:schemeClr val="bg1"/>
              </a:solidFill>
              <a:latin typeface="+mj-lt"/>
              <a:ea typeface="+mj-ea"/>
              <a:cs typeface="+mj-cs"/>
            </a:endParaRPr>
          </a:p>
        </p:txBody>
      </p:sp>
      <p:pic>
        <p:nvPicPr>
          <p:cNvPr id="7" name="Content Placeholder 6" descr="Graphical user interface, text&#10;&#10;Description automatically generated">
            <a:extLst>
              <a:ext uri="{FF2B5EF4-FFF2-40B4-BE49-F238E27FC236}">
                <a16:creationId xmlns:a16="http://schemas.microsoft.com/office/drawing/2014/main" id="{D3F7D259-EDFA-4ACF-A90D-51D7EEE82113}"/>
              </a:ext>
            </a:extLst>
          </p:cNvPr>
          <p:cNvPicPr>
            <a:picLocks noGrp="1" noChangeAspect="1"/>
          </p:cNvPicPr>
          <p:nvPr>
            <p:ph idx="1"/>
          </p:nvPr>
        </p:nvPicPr>
        <p:blipFill rotWithShape="1">
          <a:blip r:embed="rId3"/>
          <a:srcRect t="1291" r="-1" b="-1"/>
          <a:stretch/>
        </p:blipFill>
        <p:spPr>
          <a:xfrm>
            <a:off x="20" y="10"/>
            <a:ext cx="12188932" cy="6857990"/>
          </a:xfrm>
          <a:prstGeom prst="rect">
            <a:avLst/>
          </a:prstGeom>
        </p:spPr>
      </p:pic>
    </p:spTree>
    <p:extLst>
      <p:ext uri="{BB962C8B-B14F-4D97-AF65-F5344CB8AC3E}">
        <p14:creationId xmlns:p14="http://schemas.microsoft.com/office/powerpoint/2010/main" val="4117352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1948385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4420-F8D0-4984-A21C-FD3200E47AE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8A6B791-6976-4A71-B8F6-F7A05B03FD60}"/>
              </a:ext>
            </a:extLst>
          </p:cNvPr>
          <p:cNvPicPr>
            <a:picLocks noGrp="1" noChangeAspect="1"/>
          </p:cNvPicPr>
          <p:nvPr>
            <p:ph idx="1"/>
          </p:nvPr>
        </p:nvPicPr>
        <p:blipFill>
          <a:blip r:embed="rId3"/>
          <a:stretch>
            <a:fillRect/>
          </a:stretch>
        </p:blipFill>
        <p:spPr>
          <a:xfrm>
            <a:off x="3493477" y="97509"/>
            <a:ext cx="4513385" cy="6770078"/>
          </a:xfrm>
          <a:prstGeom prst="rect">
            <a:avLst/>
          </a:prstGeom>
        </p:spPr>
      </p:pic>
    </p:spTree>
    <p:extLst>
      <p:ext uri="{BB962C8B-B14F-4D97-AF65-F5344CB8AC3E}">
        <p14:creationId xmlns:p14="http://schemas.microsoft.com/office/powerpoint/2010/main" val="417725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348895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ADD0-BA33-4AB0-B3AD-0A570AD2E2B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591FA10-3F10-4A80-8614-532E68A32B88}"/>
              </a:ext>
            </a:extLst>
          </p:cNvPr>
          <p:cNvPicPr>
            <a:picLocks noGrp="1" noChangeAspect="1"/>
          </p:cNvPicPr>
          <p:nvPr>
            <p:ph idx="1"/>
          </p:nvPr>
        </p:nvPicPr>
        <p:blipFill>
          <a:blip r:embed="rId3"/>
          <a:stretch>
            <a:fillRect/>
          </a:stretch>
        </p:blipFill>
        <p:spPr>
          <a:xfrm>
            <a:off x="3659066" y="2022658"/>
            <a:ext cx="4381500" cy="3019425"/>
          </a:xfrm>
          <a:prstGeom prst="rect">
            <a:avLst/>
          </a:prstGeom>
        </p:spPr>
      </p:pic>
    </p:spTree>
    <p:extLst>
      <p:ext uri="{BB962C8B-B14F-4D97-AF65-F5344CB8AC3E}">
        <p14:creationId xmlns:p14="http://schemas.microsoft.com/office/powerpoint/2010/main" val="2563706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181984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34F64-CBE7-41D0-9B78-FCEDA940E568}"/>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endParaRPr lang="en-US" sz="4400" b="1" i="0" kern="1200" cap="all" baseline="0" dirty="0">
              <a:solidFill>
                <a:schemeClr val="bg1"/>
              </a:solidFill>
              <a:latin typeface="+mj-lt"/>
              <a:ea typeface="+mj-ea"/>
              <a:cs typeface="+mj-cs"/>
            </a:endParaRPr>
          </a:p>
        </p:txBody>
      </p:sp>
      <p:pic>
        <p:nvPicPr>
          <p:cNvPr id="7" name="Content Placeholder 6" descr="Graphical user interface, website&#10;&#10;Description automatically generated">
            <a:extLst>
              <a:ext uri="{FF2B5EF4-FFF2-40B4-BE49-F238E27FC236}">
                <a16:creationId xmlns:a16="http://schemas.microsoft.com/office/drawing/2014/main" id="{C7DC2A67-D481-4963-9070-9A3AFEBDB375}"/>
              </a:ext>
            </a:extLst>
          </p:cNvPr>
          <p:cNvPicPr>
            <a:picLocks noGrp="1" noChangeAspect="1"/>
          </p:cNvPicPr>
          <p:nvPr>
            <p:ph idx="1"/>
          </p:nvPr>
        </p:nvPicPr>
        <p:blipFill rotWithShape="1">
          <a:blip r:embed="rId3"/>
          <a:srcRect l="2247" r="1" b="1"/>
          <a:stretch/>
        </p:blipFill>
        <p:spPr>
          <a:xfrm>
            <a:off x="20" y="10"/>
            <a:ext cx="12188932" cy="6857990"/>
          </a:xfrm>
          <a:prstGeom prst="rect">
            <a:avLst/>
          </a:prstGeom>
        </p:spPr>
      </p:pic>
    </p:spTree>
    <p:extLst>
      <p:ext uri="{BB962C8B-B14F-4D97-AF65-F5344CB8AC3E}">
        <p14:creationId xmlns:p14="http://schemas.microsoft.com/office/powerpoint/2010/main" val="364330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EDC9-5E64-4F2A-84DF-1B41B6C2F962}"/>
              </a:ext>
            </a:extLst>
          </p:cNvPr>
          <p:cNvSpPr>
            <a:spLocks noGrp="1"/>
          </p:cNvSpPr>
          <p:nvPr>
            <p:ph type="title"/>
          </p:nvPr>
        </p:nvSpPr>
        <p:spPr/>
        <p:txBody>
          <a:bodyPr/>
          <a:lstStyle/>
          <a:p>
            <a:r>
              <a:rPr lang="en-GB" dirty="0">
                <a:ea typeface="+mj-lt"/>
                <a:cs typeface="+mj-lt"/>
              </a:rPr>
              <a:t>Welcome video- Dr Yvonne Skipper</a:t>
            </a:r>
            <a:endParaRPr lang="en-US" dirty="0">
              <a:ea typeface="+mj-lt"/>
              <a:cs typeface="+mj-lt"/>
            </a:endParaRPr>
          </a:p>
        </p:txBody>
      </p:sp>
      <p:pic>
        <p:nvPicPr>
          <p:cNvPr id="6" name="Online Media 5" title="Project Introduction">
            <a:hlinkClick r:id="" action="ppaction://media"/>
            <a:extLst>
              <a:ext uri="{FF2B5EF4-FFF2-40B4-BE49-F238E27FC236}">
                <a16:creationId xmlns:a16="http://schemas.microsoft.com/office/drawing/2014/main" id="{961BBA66-CA4D-4F23-9912-6335E00658F2}"/>
              </a:ext>
            </a:extLst>
          </p:cNvPr>
          <p:cNvPicPr>
            <a:picLocks noGrp="1" noRot="1" noChangeAspect="1"/>
          </p:cNvPicPr>
          <p:nvPr>
            <p:ph idx="1"/>
            <a:videoFile r:link="rId1"/>
          </p:nvPr>
        </p:nvPicPr>
        <p:blipFill>
          <a:blip r:embed="rId4"/>
          <a:stretch>
            <a:fillRect/>
          </a:stretch>
        </p:blipFill>
        <p:spPr>
          <a:xfrm>
            <a:off x="1712500" y="1529824"/>
            <a:ext cx="8630920" cy="4876800"/>
          </a:xfrm>
          <a:prstGeom prst="rect">
            <a:avLst/>
          </a:prstGeom>
        </p:spPr>
      </p:pic>
    </p:spTree>
    <p:extLst>
      <p:ext uri="{BB962C8B-B14F-4D97-AF65-F5344CB8AC3E}">
        <p14:creationId xmlns:p14="http://schemas.microsoft.com/office/powerpoint/2010/main" val="16730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BD1-CA8D-40F4-A2B5-62013E227288}"/>
              </a:ext>
            </a:extLst>
          </p:cNvPr>
          <p:cNvSpPr>
            <a:spLocks noGrp="1"/>
          </p:cNvSpPr>
          <p:nvPr>
            <p:ph type="title"/>
          </p:nvPr>
        </p:nvSpPr>
        <p:spPr>
          <a:xfrm>
            <a:off x="6412091" y="501651"/>
            <a:ext cx="4395340" cy="1716255"/>
          </a:xfrm>
        </p:spPr>
        <p:txBody>
          <a:bodyPr anchor="b">
            <a:normAutofit/>
          </a:bodyPr>
          <a:lstStyle/>
          <a:p>
            <a:r>
              <a:rPr lang="en-GB" sz="5400" dirty="0">
                <a:ea typeface="+mj-lt"/>
                <a:cs typeface="+mj-lt"/>
              </a:rPr>
              <a:t>Questions</a:t>
            </a: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A4626-86CE-4145-98D3-88651E94EA64}"/>
              </a:ext>
            </a:extLst>
          </p:cNvPr>
          <p:cNvSpPr>
            <a:spLocks noGrp="1"/>
          </p:cNvSpPr>
          <p:nvPr>
            <p:ph idx="1"/>
          </p:nvPr>
        </p:nvSpPr>
        <p:spPr>
          <a:xfrm>
            <a:off x="6392583" y="2645922"/>
            <a:ext cx="4434721" cy="3710427"/>
          </a:xfrm>
        </p:spPr>
        <p:txBody>
          <a:bodyPr anchor="t">
            <a:normAutofit/>
          </a:bodyPr>
          <a:lstStyle/>
          <a:p>
            <a:r>
              <a:rPr lang="en-GB" sz="2800" dirty="0"/>
              <a:t>Is this </a:t>
            </a:r>
            <a:r>
              <a:rPr lang="en-GB" sz="2800" b="1" dirty="0"/>
              <a:t>real </a:t>
            </a:r>
            <a:r>
              <a:rPr lang="en-GB" sz="2800" dirty="0"/>
              <a:t>or </a:t>
            </a:r>
            <a:r>
              <a:rPr lang="en-GB" sz="2800" b="1" dirty="0"/>
              <a:t>fake </a:t>
            </a:r>
            <a:r>
              <a:rPr lang="en-GB" sz="2800" dirty="0"/>
              <a:t>news?</a:t>
            </a:r>
          </a:p>
          <a:p>
            <a:endParaRPr lang="en-GB" sz="2800" dirty="0"/>
          </a:p>
          <a:p>
            <a:r>
              <a:rPr lang="en-GB" sz="2800" dirty="0"/>
              <a:t>How do you know? </a:t>
            </a:r>
          </a:p>
          <a:p>
            <a:endParaRPr lang="en-GB" sz="2800" dirty="0"/>
          </a:p>
          <a:p>
            <a:r>
              <a:rPr lang="en-GB" sz="2800" dirty="0"/>
              <a:t>What did you look for to know if it was real or fake? (SHARE guidelines)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4" descr="Newspaper with solid fill">
            <a:extLst>
              <a:ext uri="{FF2B5EF4-FFF2-40B4-BE49-F238E27FC236}">
                <a16:creationId xmlns:a16="http://schemas.microsoft.com/office/drawing/2014/main" id="{73A52B23-26D0-40E4-8533-34E54A5A2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143" y="999617"/>
            <a:ext cx="5221625" cy="5221625"/>
          </a:xfrm>
          <a:prstGeom prst="rect">
            <a:avLst/>
          </a:prstGeom>
        </p:spPr>
      </p:pic>
    </p:spTree>
    <p:extLst>
      <p:ext uri="{BB962C8B-B14F-4D97-AF65-F5344CB8AC3E}">
        <p14:creationId xmlns:p14="http://schemas.microsoft.com/office/powerpoint/2010/main" val="558577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BC75F1AD-CF5F-4C7A-87DD-DCFF5149D137}"/>
              </a:ext>
            </a:extLst>
          </p:cNvPr>
          <p:cNvSpPr>
            <a:spLocks noGrp="1"/>
          </p:cNvSpPr>
          <p:nvPr>
            <p:ph type="title"/>
          </p:nvPr>
        </p:nvSpPr>
        <p:spPr>
          <a:xfrm>
            <a:off x="290708" y="968144"/>
            <a:ext cx="3939688" cy="5583126"/>
          </a:xfrm>
        </p:spPr>
        <p:txBody>
          <a:bodyPr>
            <a:normAutofit/>
          </a:bodyPr>
          <a:lstStyle/>
          <a:p>
            <a:pPr algn="r"/>
            <a:r>
              <a:rPr lang="en-GB" sz="7200">
                <a:solidFill>
                  <a:schemeClr val="bg1"/>
                </a:solidFill>
              </a:rPr>
              <a:t>Closing Activity</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12" name="TextBox 11">
            <a:extLst>
              <a:ext uri="{FF2B5EF4-FFF2-40B4-BE49-F238E27FC236}">
                <a16:creationId xmlns:a16="http://schemas.microsoft.com/office/drawing/2014/main" id="{038BD23A-DEC3-4D23-955B-C645BAC9D07A}"/>
              </a:ext>
            </a:extLst>
          </p:cNvPr>
          <p:cNvSpPr txBox="1"/>
          <p:nvPr/>
        </p:nvSpPr>
        <p:spPr>
          <a:xfrm>
            <a:off x="5566229" y="1132114"/>
            <a:ext cx="562098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4000" dirty="0">
                <a:solidFill>
                  <a:srgbClr val="FCFCFC"/>
                </a:solidFill>
                <a:cs typeface="Arial"/>
              </a:rPr>
              <a:t>Did you find the activity easy or hard?</a:t>
            </a:r>
            <a:r>
              <a:rPr lang="en-US" sz="4000" dirty="0">
                <a:solidFill>
                  <a:srgbClr val="FCFCFC"/>
                </a:solidFill>
                <a:cs typeface="Arial"/>
              </a:rPr>
              <a:t>​​</a:t>
            </a:r>
          </a:p>
          <a:p>
            <a:pPr>
              <a:buChar char="•"/>
            </a:pPr>
            <a:endParaRPr lang="en-US" sz="4000" dirty="0">
              <a:solidFill>
                <a:srgbClr val="FCFCFC"/>
              </a:solidFill>
              <a:cs typeface="Arial"/>
            </a:endParaRPr>
          </a:p>
          <a:p>
            <a:pPr>
              <a:buChar char="•"/>
            </a:pPr>
            <a:r>
              <a:rPr lang="en-GB" sz="4000" dirty="0">
                <a:solidFill>
                  <a:srgbClr val="FCFCFC"/>
                </a:solidFill>
                <a:cs typeface="Arial"/>
              </a:rPr>
              <a:t>Did you expect it to be easier to spot fake news?</a:t>
            </a:r>
            <a:r>
              <a:rPr lang="en-US" sz="4000" dirty="0">
                <a:solidFill>
                  <a:srgbClr val="FCFCFC"/>
                </a:solidFill>
                <a:cs typeface="Arial"/>
              </a:rPr>
              <a:t>​​</a:t>
            </a:r>
          </a:p>
          <a:p>
            <a:pPr>
              <a:buChar char="•"/>
            </a:pPr>
            <a:endParaRPr lang="en-US" sz="4000" dirty="0">
              <a:solidFill>
                <a:srgbClr val="FCFCFC"/>
              </a:solidFill>
              <a:cs typeface="Arial"/>
            </a:endParaRPr>
          </a:p>
          <a:p>
            <a:pPr>
              <a:buChar char="•"/>
            </a:pPr>
            <a:r>
              <a:rPr lang="en-US" sz="4000" dirty="0">
                <a:solidFill>
                  <a:srgbClr val="FCFCFC"/>
                </a:solidFill>
                <a:cs typeface="Arial"/>
              </a:rPr>
              <a:t>Why should we care if people believe fake news?</a:t>
            </a:r>
          </a:p>
        </p:txBody>
      </p:sp>
    </p:spTree>
    <p:extLst>
      <p:ext uri="{BB962C8B-B14F-4D97-AF65-F5344CB8AC3E}">
        <p14:creationId xmlns:p14="http://schemas.microsoft.com/office/powerpoint/2010/main" val="82937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8E6E-517E-4F7F-ADB4-EEBC15A032E5}"/>
              </a:ext>
            </a:extLst>
          </p:cNvPr>
          <p:cNvSpPr>
            <a:spLocks noGrp="1"/>
          </p:cNvSpPr>
          <p:nvPr>
            <p:ph type="title"/>
          </p:nvPr>
        </p:nvSpPr>
        <p:spPr/>
        <p:txBody>
          <a:bodyPr/>
          <a:lstStyle/>
          <a:p>
            <a:r>
              <a:rPr lang="en-GB" b="1" dirty="0"/>
              <a:t>Summary</a:t>
            </a:r>
          </a:p>
        </p:txBody>
      </p:sp>
      <p:sp>
        <p:nvSpPr>
          <p:cNvPr id="115" name="Content Placeholder 114">
            <a:extLst>
              <a:ext uri="{FF2B5EF4-FFF2-40B4-BE49-F238E27FC236}">
                <a16:creationId xmlns:a16="http://schemas.microsoft.com/office/drawing/2014/main" id="{9C7B33E1-F76A-4C4D-90DF-3F91744CC563}"/>
              </a:ext>
            </a:extLst>
          </p:cNvPr>
          <p:cNvSpPr>
            <a:spLocks noGrp="1"/>
          </p:cNvSpPr>
          <p:nvPr>
            <p:ph idx="1"/>
          </p:nvPr>
        </p:nvSpPr>
        <p:spPr/>
        <p:txBody>
          <a:bodyPr vert="horz" lIns="91440" tIns="45720" rIns="91440" bIns="45720" rtlCol="0" anchor="t">
            <a:normAutofit/>
          </a:bodyPr>
          <a:lstStyle/>
          <a:p>
            <a:pPr marL="0" indent="0">
              <a:buNone/>
            </a:pPr>
            <a:r>
              <a:rPr lang="en-GB" dirty="0"/>
              <a:t>Today you have learned:</a:t>
            </a:r>
          </a:p>
        </p:txBody>
      </p:sp>
      <p:graphicFrame>
        <p:nvGraphicFramePr>
          <p:cNvPr id="116" name="Content Placeholder 2">
            <a:extLst>
              <a:ext uri="{FF2B5EF4-FFF2-40B4-BE49-F238E27FC236}">
                <a16:creationId xmlns:a16="http://schemas.microsoft.com/office/drawing/2014/main" id="{978C6C5A-95C3-413C-A11E-B08271B9D749}"/>
              </a:ext>
            </a:extLst>
          </p:cNvPr>
          <p:cNvGraphicFramePr>
            <a:graphicFrameLocks noGrp="1"/>
          </p:cNvGraphicFramePr>
          <p:nvPr>
            <p:extLst>
              <p:ext uri="{D42A27DB-BD31-4B8C-83A1-F6EECF244321}">
                <p14:modId xmlns:p14="http://schemas.microsoft.com/office/powerpoint/2010/main" val="3835245912"/>
              </p:ext>
            </p:extLst>
          </p:nvPr>
        </p:nvGraphicFramePr>
        <p:xfrm>
          <a:off x="1073110" y="2607285"/>
          <a:ext cx="10532150" cy="3491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14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56E9-A9DF-4671-8D2A-045C787FE8A5}"/>
              </a:ext>
            </a:extLst>
          </p:cNvPr>
          <p:cNvSpPr>
            <a:spLocks noGrp="1"/>
          </p:cNvSpPr>
          <p:nvPr>
            <p:ph type="title"/>
          </p:nvPr>
        </p:nvSpPr>
        <p:spPr/>
        <p:txBody>
          <a:bodyPr/>
          <a:lstStyle/>
          <a:p>
            <a:r>
              <a:rPr lang="en-GB" b="1" dirty="0"/>
              <a:t>Links to our learning</a:t>
            </a:r>
          </a:p>
        </p:txBody>
      </p:sp>
      <p:sp>
        <p:nvSpPr>
          <p:cNvPr id="3" name="Content Placeholder 2">
            <a:extLst>
              <a:ext uri="{FF2B5EF4-FFF2-40B4-BE49-F238E27FC236}">
                <a16:creationId xmlns:a16="http://schemas.microsoft.com/office/drawing/2014/main" id="{6AD8F333-0767-4E40-99CB-8D951066BF56}"/>
              </a:ext>
            </a:extLst>
          </p:cNvPr>
          <p:cNvSpPr>
            <a:spLocks noGrp="1"/>
          </p:cNvSpPr>
          <p:nvPr>
            <p:ph idx="1"/>
          </p:nvPr>
        </p:nvSpPr>
        <p:spPr/>
        <p:txBody>
          <a:bodyPr vert="horz" lIns="91440" tIns="45720" rIns="91440" bIns="45720" rtlCol="0" anchor="t">
            <a:normAutofit/>
          </a:bodyPr>
          <a:lstStyle/>
          <a:p>
            <a:r>
              <a:rPr lang="en-GB"/>
              <a:t>The SHARE checklist can be useful in all your lessons</a:t>
            </a:r>
          </a:p>
          <a:p>
            <a:r>
              <a:rPr lang="en-GB" dirty="0"/>
              <a:t>For example, when you are researching information to include in your homework you could use the SHARE guidelines to see if it is </a:t>
            </a:r>
            <a:r>
              <a:rPr lang="en-GB"/>
              <a:t>trustworthy</a:t>
            </a:r>
          </a:p>
          <a:p>
            <a:r>
              <a:rPr lang="en-GB"/>
              <a:t>Historians use a version of this when verifying their sources</a:t>
            </a:r>
          </a:p>
        </p:txBody>
      </p:sp>
    </p:spTree>
    <p:extLst>
      <p:ext uri="{BB962C8B-B14F-4D97-AF65-F5344CB8AC3E}">
        <p14:creationId xmlns:p14="http://schemas.microsoft.com/office/powerpoint/2010/main" val="700273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12AF-2EC5-496B-8874-5E6A1B497181}"/>
              </a:ext>
            </a:extLst>
          </p:cNvPr>
          <p:cNvSpPr>
            <a:spLocks noGrp="1"/>
          </p:cNvSpPr>
          <p:nvPr>
            <p:ph type="title"/>
          </p:nvPr>
        </p:nvSpPr>
        <p:spPr/>
        <p:txBody>
          <a:bodyPr/>
          <a:lstStyle/>
          <a:p>
            <a:r>
              <a:rPr lang="en-GB" dirty="0"/>
              <a:t>Next week…</a:t>
            </a:r>
          </a:p>
        </p:txBody>
      </p:sp>
      <p:sp>
        <p:nvSpPr>
          <p:cNvPr id="3" name="Content Placeholder 2">
            <a:extLst>
              <a:ext uri="{FF2B5EF4-FFF2-40B4-BE49-F238E27FC236}">
                <a16:creationId xmlns:a16="http://schemas.microsoft.com/office/drawing/2014/main" id="{D131C77E-F8D8-4665-ABB9-E4023D76C9EA}"/>
              </a:ext>
            </a:extLst>
          </p:cNvPr>
          <p:cNvSpPr>
            <a:spLocks noGrp="1"/>
          </p:cNvSpPr>
          <p:nvPr>
            <p:ph idx="1"/>
          </p:nvPr>
        </p:nvSpPr>
        <p:spPr>
          <a:xfrm>
            <a:off x="1005252" y="149225"/>
            <a:ext cx="10515600" cy="4351338"/>
          </a:xfrm>
        </p:spPr>
        <p:txBody>
          <a:bodyPr vert="horz" lIns="91440" tIns="45720" rIns="91440" bIns="45720" rtlCol="0" anchor="t">
            <a:normAutofit/>
          </a:bodyPr>
          <a:lstStyle/>
          <a:p>
            <a:pPr marL="0" indent="0">
              <a:buNone/>
            </a:pPr>
            <a:endParaRPr lang="en-GB" dirty="0"/>
          </a:p>
          <a:p>
            <a:pPr marL="0" indent="0">
              <a:buNone/>
            </a:pPr>
            <a:endParaRPr lang="en-GB" dirty="0"/>
          </a:p>
          <a:p>
            <a:pPr marL="0" indent="0" algn="ctr">
              <a:buNone/>
            </a:pPr>
            <a:r>
              <a:rPr lang="en-GB" sz="4000" dirty="0"/>
              <a:t>FAKE PHOTOS</a:t>
            </a:r>
          </a:p>
        </p:txBody>
      </p:sp>
      <p:pic>
        <p:nvPicPr>
          <p:cNvPr id="4" name="Picture 3">
            <a:extLst>
              <a:ext uri="{FF2B5EF4-FFF2-40B4-BE49-F238E27FC236}">
                <a16:creationId xmlns:a16="http://schemas.microsoft.com/office/drawing/2014/main" id="{B07C9034-32AD-45F5-B7A8-6DB63279AC6C}"/>
              </a:ext>
            </a:extLst>
          </p:cNvPr>
          <p:cNvPicPr>
            <a:picLocks noChangeAspect="1"/>
          </p:cNvPicPr>
          <p:nvPr/>
        </p:nvPicPr>
        <p:blipFill>
          <a:blip r:embed="rId2"/>
          <a:stretch>
            <a:fillRect/>
          </a:stretch>
        </p:blipFill>
        <p:spPr>
          <a:xfrm>
            <a:off x="2353407" y="2324894"/>
            <a:ext cx="7485185" cy="3929722"/>
          </a:xfrm>
          <a:prstGeom prst="rect">
            <a:avLst/>
          </a:prstGeom>
        </p:spPr>
      </p:pic>
    </p:spTree>
    <p:extLst>
      <p:ext uri="{BB962C8B-B14F-4D97-AF65-F5344CB8AC3E}">
        <p14:creationId xmlns:p14="http://schemas.microsoft.com/office/powerpoint/2010/main" val="227291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D3ED-A180-4B16-9D50-820D76DF0EE4}"/>
              </a:ext>
            </a:extLst>
          </p:cNvPr>
          <p:cNvSpPr>
            <a:spLocks noGrp="1"/>
          </p:cNvSpPr>
          <p:nvPr>
            <p:ph type="title"/>
          </p:nvPr>
        </p:nvSpPr>
        <p:spPr/>
        <p:txBody>
          <a:bodyPr/>
          <a:lstStyle/>
          <a:p>
            <a:r>
              <a:rPr lang="en-GB"/>
              <a:t>Aims for this session</a:t>
            </a:r>
          </a:p>
        </p:txBody>
      </p:sp>
      <p:sp>
        <p:nvSpPr>
          <p:cNvPr id="3" name="Content Placeholder 2">
            <a:extLst>
              <a:ext uri="{FF2B5EF4-FFF2-40B4-BE49-F238E27FC236}">
                <a16:creationId xmlns:a16="http://schemas.microsoft.com/office/drawing/2014/main" id="{27DB578B-3E82-4F49-95A0-BF7E4A1658CD}"/>
              </a:ext>
            </a:extLst>
          </p:cNvPr>
          <p:cNvSpPr>
            <a:spLocks noGrp="1"/>
          </p:cNvSpPr>
          <p:nvPr>
            <p:ph idx="1"/>
          </p:nvPr>
        </p:nvSpPr>
        <p:spPr/>
        <p:txBody>
          <a:bodyPr vert="horz" lIns="91440" tIns="45720" rIns="91440" bIns="45720" rtlCol="0" anchor="t">
            <a:normAutofit/>
          </a:bodyPr>
          <a:lstStyle/>
          <a:p>
            <a:r>
              <a:rPr lang="en-GB" dirty="0"/>
              <a:t>To understand what fake news is</a:t>
            </a:r>
          </a:p>
          <a:p>
            <a:r>
              <a:rPr lang="en-GB" dirty="0"/>
              <a:t>To understand and know how to use the SHARE checklist</a:t>
            </a:r>
          </a:p>
          <a:p>
            <a:endParaRPr lang="en-GB" dirty="0"/>
          </a:p>
          <a:p>
            <a:endParaRPr lang="en-GB" dirty="0"/>
          </a:p>
        </p:txBody>
      </p:sp>
    </p:spTree>
    <p:extLst>
      <p:ext uri="{BB962C8B-B14F-4D97-AF65-F5344CB8AC3E}">
        <p14:creationId xmlns:p14="http://schemas.microsoft.com/office/powerpoint/2010/main" val="116763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C290-DA88-47CE-91D2-2CAC119E382F}"/>
              </a:ext>
            </a:extLst>
          </p:cNvPr>
          <p:cNvSpPr>
            <a:spLocks noGrp="1"/>
          </p:cNvSpPr>
          <p:nvPr>
            <p:ph type="title"/>
          </p:nvPr>
        </p:nvSpPr>
        <p:spPr/>
        <p:txBody>
          <a:bodyPr/>
          <a:lstStyle/>
          <a:p>
            <a:r>
              <a:rPr lang="en-GB" dirty="0"/>
              <a:t>Meet the team!</a:t>
            </a:r>
          </a:p>
        </p:txBody>
      </p:sp>
      <p:pic>
        <p:nvPicPr>
          <p:cNvPr id="6" name="Online Media 5" title="Meet the team!">
            <a:hlinkClick r:id="" action="ppaction://media"/>
            <a:extLst>
              <a:ext uri="{FF2B5EF4-FFF2-40B4-BE49-F238E27FC236}">
                <a16:creationId xmlns:a16="http://schemas.microsoft.com/office/drawing/2014/main" id="{6545FB85-226C-42EF-9283-B33234F2D04F}"/>
              </a:ext>
            </a:extLst>
          </p:cNvPr>
          <p:cNvPicPr>
            <a:picLocks noGrp="1" noRot="1" noChangeAspect="1"/>
          </p:cNvPicPr>
          <p:nvPr>
            <p:ph idx="1"/>
            <a:videoFile r:link="rId1"/>
          </p:nvPr>
        </p:nvPicPr>
        <p:blipFill>
          <a:blip r:embed="rId4"/>
          <a:stretch>
            <a:fillRect/>
          </a:stretch>
        </p:blipFill>
        <p:spPr>
          <a:xfrm>
            <a:off x="2246313" y="1831449"/>
            <a:ext cx="7700962" cy="4351338"/>
          </a:xfrm>
          <a:prstGeom prst="rect">
            <a:avLst/>
          </a:prstGeom>
        </p:spPr>
      </p:pic>
    </p:spTree>
    <p:extLst>
      <p:ext uri="{BB962C8B-B14F-4D97-AF65-F5344CB8AC3E}">
        <p14:creationId xmlns:p14="http://schemas.microsoft.com/office/powerpoint/2010/main" val="235333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32DB3356-AE54-46D6-9AC2-6636BF38D16C}"/>
              </a:ext>
            </a:extLst>
          </p:cNvPr>
          <p:cNvSpPr>
            <a:spLocks noGrp="1"/>
          </p:cNvSpPr>
          <p:nvPr>
            <p:ph type="title"/>
          </p:nvPr>
        </p:nvSpPr>
        <p:spPr>
          <a:xfrm>
            <a:off x="771437" y="623187"/>
            <a:ext cx="4425216" cy="5974414"/>
          </a:xfrm>
        </p:spPr>
        <p:txBody>
          <a:bodyPr anchor="ctr">
            <a:normAutofit/>
          </a:bodyPr>
          <a:lstStyle/>
          <a:p>
            <a:r>
              <a:rPr lang="en-GB" sz="6600" dirty="0">
                <a:solidFill>
                  <a:schemeClr val="bg1"/>
                </a:solidFill>
              </a:rPr>
              <a:t>Starter - </a:t>
            </a:r>
            <a:r>
              <a:rPr lang="en-GB" sz="6600" b="1" dirty="0">
                <a:solidFill>
                  <a:schemeClr val="bg1"/>
                </a:solidFill>
              </a:rPr>
              <a:t>Discussion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3" name="Content Placeholder 2">
            <a:extLst>
              <a:ext uri="{FF2B5EF4-FFF2-40B4-BE49-F238E27FC236}">
                <a16:creationId xmlns:a16="http://schemas.microsoft.com/office/drawing/2014/main" id="{7F8E1B66-AFA8-44DE-B8E3-21AAE7DDED21}"/>
              </a:ext>
            </a:extLst>
          </p:cNvPr>
          <p:cNvSpPr>
            <a:spLocks noGrp="1"/>
          </p:cNvSpPr>
          <p:nvPr>
            <p:ph idx="1"/>
          </p:nvPr>
        </p:nvSpPr>
        <p:spPr>
          <a:xfrm>
            <a:off x="6096000" y="381935"/>
            <a:ext cx="4986955" cy="5974415"/>
          </a:xfrm>
        </p:spPr>
        <p:txBody>
          <a:bodyPr anchor="ctr">
            <a:normAutofit/>
          </a:bodyPr>
          <a:lstStyle/>
          <a:p>
            <a:pPr>
              <a:lnSpc>
                <a:spcPct val="100000"/>
              </a:lnSpc>
              <a:spcBef>
                <a:spcPts val="0"/>
              </a:spcBef>
            </a:pPr>
            <a:r>
              <a:rPr lang="en-GB" dirty="0">
                <a:ea typeface="+mn-lt"/>
                <a:cs typeface="+mn-lt"/>
              </a:rPr>
              <a:t>Have you ever come across fake news? </a:t>
            </a:r>
            <a:endParaRPr lang="en-US" dirty="0">
              <a:ea typeface="+mn-lt"/>
              <a:cs typeface="+mn-lt"/>
            </a:endParaRPr>
          </a:p>
          <a:p>
            <a:pPr marL="0" indent="0">
              <a:lnSpc>
                <a:spcPct val="100000"/>
              </a:lnSpc>
              <a:spcBef>
                <a:spcPts val="0"/>
              </a:spcBef>
              <a:buNone/>
            </a:pPr>
            <a:endParaRPr lang="en-GB" dirty="0">
              <a:ea typeface="+mn-lt"/>
              <a:cs typeface="+mn-lt"/>
            </a:endParaRPr>
          </a:p>
          <a:p>
            <a:pPr>
              <a:lnSpc>
                <a:spcPct val="100000"/>
              </a:lnSpc>
              <a:spcBef>
                <a:spcPts val="0"/>
              </a:spcBef>
            </a:pPr>
            <a:r>
              <a:rPr lang="en-GB" dirty="0">
                <a:ea typeface="+mn-lt"/>
                <a:cs typeface="+mn-lt"/>
              </a:rPr>
              <a:t>Can you give an example?</a:t>
            </a:r>
            <a:endParaRPr lang="en-US" dirty="0">
              <a:ea typeface="+mn-lt"/>
              <a:cs typeface="+mn-lt"/>
            </a:endParaRPr>
          </a:p>
          <a:p>
            <a:pPr marL="0" indent="0">
              <a:lnSpc>
                <a:spcPct val="100000"/>
              </a:lnSpc>
              <a:spcBef>
                <a:spcPts val="0"/>
              </a:spcBef>
              <a:buNone/>
            </a:pPr>
            <a:endParaRPr lang="en-GB" dirty="0">
              <a:ea typeface="+mn-lt"/>
              <a:cs typeface="+mn-lt"/>
            </a:endParaRPr>
          </a:p>
          <a:p>
            <a:pPr>
              <a:lnSpc>
                <a:spcPct val="100000"/>
              </a:lnSpc>
              <a:spcBef>
                <a:spcPts val="0"/>
              </a:spcBef>
            </a:pPr>
            <a:r>
              <a:rPr lang="en-GB" dirty="0">
                <a:ea typeface="+mn-lt"/>
                <a:cs typeface="+mn-lt"/>
              </a:rPr>
              <a:t>Why should we worry about fake news?</a:t>
            </a:r>
            <a:endParaRPr lang="en-GB" dirty="0"/>
          </a:p>
          <a:p>
            <a:pPr marL="0" indent="0">
              <a:buNone/>
            </a:pPr>
            <a:endParaRPr lang="en-GB" sz="25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19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32DB3356-AE54-46D6-9AC2-6636BF38D16C}"/>
              </a:ext>
            </a:extLst>
          </p:cNvPr>
          <p:cNvSpPr>
            <a:spLocks noGrp="1"/>
          </p:cNvSpPr>
          <p:nvPr>
            <p:ph type="title"/>
          </p:nvPr>
        </p:nvSpPr>
        <p:spPr>
          <a:xfrm>
            <a:off x="771437" y="623187"/>
            <a:ext cx="4425216" cy="5974414"/>
          </a:xfrm>
        </p:spPr>
        <p:txBody>
          <a:bodyPr anchor="ctr">
            <a:normAutofit/>
          </a:bodyPr>
          <a:lstStyle/>
          <a:p>
            <a:r>
              <a:rPr lang="en-GB" sz="6600" dirty="0">
                <a:solidFill>
                  <a:schemeClr val="bg1"/>
                </a:solidFill>
              </a:rPr>
              <a:t>Starter - </a:t>
            </a:r>
            <a:r>
              <a:rPr lang="en-GB" sz="6600" b="1" dirty="0">
                <a:solidFill>
                  <a:schemeClr val="bg1"/>
                </a:solidFill>
              </a:rPr>
              <a:t>Activity</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Nova"/>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23A19F3-5DBE-4941-A57B-4D2DDDF23612}"/>
              </a:ext>
            </a:extLst>
          </p:cNvPr>
          <p:cNvSpPr>
            <a:spLocks noGrp="1"/>
          </p:cNvSpPr>
          <p:nvPr>
            <p:ph idx="1"/>
          </p:nvPr>
        </p:nvSpPr>
        <p:spPr>
          <a:xfrm>
            <a:off x="5935980" y="1536065"/>
            <a:ext cx="5484582" cy="4419918"/>
          </a:xfrm>
        </p:spPr>
        <p:txBody>
          <a:bodyPr vert="horz" lIns="91440" tIns="45720" rIns="91440" bIns="45720" rtlCol="0" anchor="t">
            <a:normAutofit/>
          </a:bodyPr>
          <a:lstStyle/>
          <a:p>
            <a:pPr marL="0" indent="0">
              <a:buNone/>
            </a:pPr>
            <a:r>
              <a:rPr lang="en-GB" dirty="0">
                <a:ea typeface="+mn-lt"/>
                <a:cs typeface="+mn-lt"/>
              </a:rPr>
              <a:t>In</a:t>
            </a:r>
            <a:r>
              <a:rPr lang="en-GB" dirty="0"/>
              <a:t> pairs or small groups write down as many answers to the following question:</a:t>
            </a:r>
            <a:endParaRPr lang="en-US" dirty="0"/>
          </a:p>
          <a:p>
            <a:pPr marL="0" indent="0">
              <a:buNone/>
            </a:pPr>
            <a:endParaRPr lang="en-GB" dirty="0"/>
          </a:p>
          <a:p>
            <a:r>
              <a:rPr lang="en-GB" dirty="0"/>
              <a:t>How can you tell if news is real or fake? </a:t>
            </a:r>
          </a:p>
          <a:p>
            <a:endParaRPr lang="en-GB" dirty="0"/>
          </a:p>
        </p:txBody>
      </p:sp>
    </p:spTree>
    <p:extLst>
      <p:ext uri="{BB962C8B-B14F-4D97-AF65-F5344CB8AC3E}">
        <p14:creationId xmlns:p14="http://schemas.microsoft.com/office/powerpoint/2010/main" val="71385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E0DD71D-C07A-46F3-940E-91433C1B36FF}"/>
              </a:ext>
            </a:extLst>
          </p:cNvPr>
          <p:cNvSpPr txBox="1"/>
          <p:nvPr/>
        </p:nvSpPr>
        <p:spPr>
          <a:xfrm>
            <a:off x="142876" y="77561"/>
            <a:ext cx="1190171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t>This is how the UK Government recommends you spot fake news...</a:t>
            </a:r>
          </a:p>
        </p:txBody>
      </p:sp>
      <p:pic>
        <p:nvPicPr>
          <p:cNvPr id="8" name="Picture 2" descr="Text, timeline&#10;&#10;Description automatically generated">
            <a:extLst>
              <a:ext uri="{FF2B5EF4-FFF2-40B4-BE49-F238E27FC236}">
                <a16:creationId xmlns:a16="http://schemas.microsoft.com/office/drawing/2014/main" id="{D62E09F1-A4E6-46F1-90DB-FB5B49CA463F}"/>
              </a:ext>
            </a:extLst>
          </p:cNvPr>
          <p:cNvPicPr>
            <a:picLocks noChangeAspect="1"/>
          </p:cNvPicPr>
          <p:nvPr/>
        </p:nvPicPr>
        <p:blipFill rotWithShape="1">
          <a:blip r:embed="rId2"/>
          <a:srcRect r="1" b="8302"/>
          <a:stretch/>
        </p:blipFill>
        <p:spPr>
          <a:xfrm>
            <a:off x="1517684" y="1524112"/>
            <a:ext cx="9001449" cy="5076358"/>
          </a:xfrm>
          <a:prstGeom prst="rect">
            <a:avLst/>
          </a:prstGeom>
        </p:spPr>
      </p:pic>
    </p:spTree>
    <p:extLst>
      <p:ext uri="{BB962C8B-B14F-4D97-AF65-F5344CB8AC3E}">
        <p14:creationId xmlns:p14="http://schemas.microsoft.com/office/powerpoint/2010/main" val="418433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C4C4-2B90-45C4-846A-5183409D69C7}"/>
              </a:ext>
            </a:extLst>
          </p:cNvPr>
          <p:cNvSpPr>
            <a:spLocks noGrp="1"/>
          </p:cNvSpPr>
          <p:nvPr>
            <p:ph type="title"/>
          </p:nvPr>
        </p:nvSpPr>
        <p:spPr>
          <a:xfrm>
            <a:off x="752316" y="396656"/>
            <a:ext cx="11527971" cy="1325563"/>
          </a:xfrm>
        </p:spPr>
        <p:txBody>
          <a:bodyPr>
            <a:normAutofit/>
          </a:bodyPr>
          <a:lstStyle/>
          <a:p>
            <a:r>
              <a:rPr lang="en-GB" sz="4000" dirty="0"/>
              <a:t>How to use the SHARE checklist - Dr Yvonne Skipper</a:t>
            </a:r>
          </a:p>
        </p:txBody>
      </p:sp>
      <p:pic>
        <p:nvPicPr>
          <p:cNvPr id="4" name="Online Media 3" title="Share guidelines">
            <a:hlinkClick r:id="" action="ppaction://media"/>
            <a:extLst>
              <a:ext uri="{FF2B5EF4-FFF2-40B4-BE49-F238E27FC236}">
                <a16:creationId xmlns:a16="http://schemas.microsoft.com/office/drawing/2014/main" id="{F23EA9ED-B601-4DB3-98B2-953A0165A81C}"/>
              </a:ext>
            </a:extLst>
          </p:cNvPr>
          <p:cNvPicPr>
            <a:picLocks noGrp="1" noRot="1" noChangeAspect="1"/>
          </p:cNvPicPr>
          <p:nvPr>
            <p:ph idx="1"/>
            <a:videoFile r:link="rId1"/>
          </p:nvPr>
        </p:nvPicPr>
        <p:blipFill>
          <a:blip r:embed="rId4"/>
          <a:stretch>
            <a:fillRect/>
          </a:stretch>
        </p:blipFill>
        <p:spPr>
          <a:xfrm>
            <a:off x="2246313" y="1831449"/>
            <a:ext cx="7700962" cy="4351338"/>
          </a:xfrm>
          <a:prstGeom prst="rect">
            <a:avLst/>
          </a:prstGeom>
        </p:spPr>
      </p:pic>
    </p:spTree>
    <p:extLst>
      <p:ext uri="{BB962C8B-B14F-4D97-AF65-F5344CB8AC3E}">
        <p14:creationId xmlns:p14="http://schemas.microsoft.com/office/powerpoint/2010/main" val="4862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1199</Words>
  <Application>Microsoft Macintosh PowerPoint</Application>
  <PresentationFormat>Widescreen</PresentationFormat>
  <Paragraphs>156</Paragraphs>
  <Slides>34</Slides>
  <Notes>17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Gill Sans Nova</vt:lpstr>
      <vt:lpstr>GradientVTI</vt:lpstr>
      <vt:lpstr>Fake News</vt:lpstr>
      <vt:lpstr>Welcome </vt:lpstr>
      <vt:lpstr>Welcome video- Dr Yvonne Skipper</vt:lpstr>
      <vt:lpstr>Aims for this session</vt:lpstr>
      <vt:lpstr>Meet the team!</vt:lpstr>
      <vt:lpstr>Starter - Discussion</vt:lpstr>
      <vt:lpstr>Starter - Activity</vt:lpstr>
      <vt:lpstr>PowerPoint Presentation</vt:lpstr>
      <vt:lpstr>How to use the SHARE checklist - Dr Yvonne Skipper</vt:lpstr>
      <vt:lpstr>Main Activity</vt:lpstr>
      <vt:lpstr>Dolphins in Venice</vt:lpstr>
      <vt:lpstr>Questions</vt:lpstr>
      <vt:lpstr>PowerPoint Presentation</vt:lpstr>
      <vt:lpstr>Questions</vt:lpstr>
      <vt:lpstr>PowerPoint Presentation</vt:lpstr>
      <vt:lpstr>Questions</vt:lpstr>
      <vt:lpstr>PowerPoint Presentation</vt:lpstr>
      <vt:lpstr>Questions</vt:lpstr>
      <vt:lpstr>PowerPoint Presentation</vt:lpstr>
      <vt:lpstr>Questions</vt:lpstr>
      <vt:lpstr>PowerPoint Presentation</vt:lpstr>
      <vt:lpstr>Questions</vt:lpstr>
      <vt:lpstr>PowerPoint Presentation</vt:lpstr>
      <vt:lpstr>Questions</vt:lpstr>
      <vt:lpstr>PowerPoint Presentation</vt:lpstr>
      <vt:lpstr>Questions</vt:lpstr>
      <vt:lpstr>PowerPoint Presentation</vt:lpstr>
      <vt:lpstr>Questions</vt:lpstr>
      <vt:lpstr>PowerPoint Presentation</vt:lpstr>
      <vt:lpstr>Questions</vt:lpstr>
      <vt:lpstr>Closing Activity</vt:lpstr>
      <vt:lpstr>Summary</vt:lpstr>
      <vt:lpstr>Links to our learning</vt:lpstr>
      <vt:lpstr>Next week…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dc:title>
  <dc:creator>Yvonne Skipper</dc:creator>
  <cp:lastModifiedBy>Joseph Reddington</cp:lastModifiedBy>
  <cp:revision>298</cp:revision>
  <dcterms:created xsi:type="dcterms:W3CDTF">2021-04-19T09:35:26Z</dcterms:created>
  <dcterms:modified xsi:type="dcterms:W3CDTF">2022-04-06T06:47:03Z</dcterms:modified>
</cp:coreProperties>
</file>